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44" r:id="rId3"/>
    <p:sldId id="290" r:id="rId4"/>
    <p:sldId id="291" r:id="rId5"/>
    <p:sldId id="292" r:id="rId6"/>
    <p:sldId id="320" r:id="rId7"/>
    <p:sldId id="293" r:id="rId8"/>
    <p:sldId id="294" r:id="rId9"/>
    <p:sldId id="295" r:id="rId10"/>
    <p:sldId id="297" r:id="rId11"/>
    <p:sldId id="298" r:id="rId12"/>
    <p:sldId id="300" r:id="rId13"/>
    <p:sldId id="336" r:id="rId14"/>
    <p:sldId id="337" r:id="rId15"/>
    <p:sldId id="338" r:id="rId16"/>
    <p:sldId id="302" r:id="rId17"/>
    <p:sldId id="321" r:id="rId18"/>
    <p:sldId id="305" r:id="rId19"/>
    <p:sldId id="313" r:id="rId20"/>
    <p:sldId id="314" r:id="rId21"/>
    <p:sldId id="312" r:id="rId22"/>
    <p:sldId id="303" r:id="rId23"/>
    <p:sldId id="315" r:id="rId24"/>
    <p:sldId id="316" r:id="rId25"/>
    <p:sldId id="317" r:id="rId26"/>
    <p:sldId id="330" r:id="rId27"/>
    <p:sldId id="318" r:id="rId28"/>
    <p:sldId id="322" r:id="rId29"/>
    <p:sldId id="323" r:id="rId30"/>
    <p:sldId id="339" r:id="rId31"/>
    <p:sldId id="324" r:id="rId32"/>
    <p:sldId id="340" r:id="rId33"/>
    <p:sldId id="341" r:id="rId34"/>
    <p:sldId id="342" r:id="rId35"/>
    <p:sldId id="329" r:id="rId36"/>
    <p:sldId id="332" r:id="rId37"/>
    <p:sldId id="343" r:id="rId38"/>
    <p:sldId id="334" r:id="rId39"/>
    <p:sldId id="333" r:id="rId40"/>
    <p:sldId id="346" r:id="rId41"/>
    <p:sldId id="268" r:id="rId42"/>
    <p:sldId id="260" r:id="rId43"/>
    <p:sldId id="347" r:id="rId44"/>
    <p:sldId id="273" r:id="rId45"/>
    <p:sldId id="352" r:id="rId46"/>
    <p:sldId id="279" r:id="rId47"/>
    <p:sldId id="283" r:id="rId48"/>
    <p:sldId id="335" r:id="rId49"/>
    <p:sldId id="327" r:id="rId50"/>
    <p:sldId id="2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29D5CF"/>
    <a:srgbClr val="3CB6D5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39"/>
    <p:restoredTop sz="94674"/>
  </p:normalViewPr>
  <p:slideViewPr>
    <p:cSldViewPr snapToGrid="0" snapToObjects="1" showGuides="1">
      <p:cViewPr varScale="1">
        <p:scale>
          <a:sx n="83" d="100"/>
          <a:sy n="83" d="100"/>
        </p:scale>
        <p:origin x="208" y="976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preserving</a:t>
            </a:r>
            <a:r>
              <a:rPr lang="en-US" baseline="0" dirty="0"/>
              <a:t> privacy has become hard in our modern society due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5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86E5F4ED-5D19-AC48-8027-3AC710A0F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2DBFDF9A-61E2-EF4C-9B38-E57F93E653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CA6A11C4-8020-C04F-BD81-35B82C386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fld id="{A28ECCDD-F860-3743-B7DB-063A00E8EAAC}" type="slidenum">
              <a:rPr lang="he-IL" altLang="en-US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DF765B17-3965-404A-82A5-7D5D5B7FA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18CFA70B-4C3D-0A4E-BE54-50376213E4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Complexity(2): Terminating the algorithm as soon as more than one match is found greatly decreases the running time.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C96315F-4892-F84A-ADD8-B053C1B2F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fld id="{017AC8DD-3F7F-1547-9E8A-5690CD00527B}" type="slidenum">
              <a:rPr lang="he-IL" altLang="en-US">
                <a:latin typeface="Calibri" panose="020F0502020204030204" pitchFamily="34" charset="0"/>
              </a:rPr>
              <a:pPr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5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6815-8763-654B-B553-8A5ADD1B66C7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0F0C-3FDE-7541-99E8-CC6826DF5B74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A8DC-C4C1-044A-84EE-9A7FB1B5FFD0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FB7C-BAE2-8945-8320-5FFDB11F55E5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27DD-858D-4043-AB4B-1088EB774515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3AFA-47B9-D34E-9AC7-11088296473C}" type="datetime1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8EFC-A10C-554C-BB82-84DE85FCBC40}" type="datetime1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CFC0-9CA0-424A-BB16-4EB0143E34FB}" type="datetime1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64D9C-9C2A-964F-8DA6-CA35FD2A3537}" type="datetime1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2F9-55BA-3340-9A69-FF24E97EE7F1}" type="datetime1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1929-BAB0-D647-B145-9B4F21D90D1F}" type="datetime1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69E9E-1CA3-7F49-81AC-DC82CDABDEF4}" type="datetime1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privacylives.com/wp-content/uploads/2010/01/golle-reidentification-deanonymization-2006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nupamdas.org/teaching/csc-533-fa2020/project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courses2021.wolfware.ncsu.edu/course/view.php?id=2630" TargetMode="External"/><Relationship Id="rId7" Type="http://schemas.openxmlformats.org/officeDocument/2006/relationships/hyperlink" Target="https://ncsu.zoom.us/j/98902722937?pwd=NTdGVHphTzJ2VTZPMERLaGtScVNSUT09" TargetMode="External"/><Relationship Id="rId2" Type="http://schemas.openxmlformats.org/officeDocument/2006/relationships/hyperlink" Target="https://piazza.com/ncsu/fall2020/csc5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zhang42@ncsu.edu" TargetMode="External"/><Relationship Id="rId5" Type="http://schemas.openxmlformats.org/officeDocument/2006/relationships/hyperlink" Target="https://ncsu.zoom.us/j/91919947226?pwd=UmNNZjNVU093ajNFZEJYcnhrVXBDdz09" TargetMode="External"/><Relationship Id="rId4" Type="http://schemas.openxmlformats.org/officeDocument/2006/relationships/hyperlink" Target="https://ncsu.zoom.us/j/95186207307?pwd=YUdmMHJ0TkErcElzVytxampoaUlsdz0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144-D4F9-2C49-B34D-D06CC3E3D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73" y="969963"/>
            <a:ext cx="11753385" cy="253523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2: De-anonymization attacks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792E0-B9D7-344B-8A85-BA54B1B0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564123"/>
            <a:ext cx="3048000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Aug 13,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2020</a:t>
            </a:r>
          </a:p>
          <a:p>
            <a:endParaRPr lang="en-US" dirty="0"/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31" y="4212771"/>
            <a:ext cx="4168621" cy="20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5437E-CF25-5B44-BB55-AF8E42FF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569D69-884B-2341-A036-01A9991F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17" y="320675"/>
            <a:ext cx="1102170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Privacy-preserving data release process</a:t>
            </a:r>
            <a:endParaRPr lang="en-US" dirty="0"/>
          </a:p>
        </p:txBody>
      </p:sp>
      <p:pic>
        <p:nvPicPr>
          <p:cNvPr id="5" name="Picture 4" descr="Pipeline showing how raw data is passed throuhg some magic process that performs anonymization, de-identification and sanitization to improve privac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70506"/>
            <a:ext cx="10058400" cy="50615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6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C3A498-7EFC-A34C-B36E-D1B8309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We still see privacy disasters!</a:t>
            </a:r>
            <a:endParaRPr lang="en-US" dirty="0"/>
          </a:p>
        </p:txBody>
      </p:sp>
      <p:pic>
        <p:nvPicPr>
          <p:cNvPr id="7" name="Picture 6" descr="news headline about how AOL data leaked user number 44177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7" y="1690688"/>
            <a:ext cx="5971111" cy="146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News article talking about how netflix settled privacy lawsuit cancels proze sequ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2" y="1827383"/>
            <a:ext cx="5164833" cy="177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975373" y="4447289"/>
            <a:ext cx="4803250" cy="113877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went wrong?</a:t>
            </a: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271A5-9ABC-B44F-983A-F4B7D228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3" y="3855148"/>
            <a:ext cx="5885565" cy="23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944B71-5D06-404C-99DF-C6754630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Case studies of undesired inferences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96C86-EEE2-AD49-A09A-96ECEF47F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AOL search query data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/>
              <a:t>The Massachusetts governor privacy breach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Census data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Netflix prize data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Social network deanonymization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1BB2A-B8F9-3147-90E4-04A0767E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Case 1: AOL search queries</a:t>
            </a:r>
            <a:endParaRPr lang="en-US" dirty="0"/>
          </a:p>
        </p:txBody>
      </p:sp>
      <p:pic>
        <p:nvPicPr>
          <p:cNvPr id="6" name="Picture 5" descr="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734" y="24741"/>
            <a:ext cx="183832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0FAFCA-E506-374C-AC46-03B9CCD0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3414"/>
          </a:xfrm>
        </p:spPr>
        <p:txBody>
          <a:bodyPr/>
          <a:lstStyle/>
          <a:p>
            <a:r>
              <a:rPr lang="en-US" altLang="en-US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Raw data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20M search queries for 650K users from 2006</a:t>
            </a:r>
          </a:p>
          <a:p>
            <a:r>
              <a:rPr lang="en-US" altLang="en-US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Why released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allow researchers to understand search patterns</a:t>
            </a:r>
          </a:p>
          <a:p>
            <a:r>
              <a:rPr lang="en-US" altLang="en-US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How anonymized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user identifiers removed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All searches from same user linked by an arbitrary identifier</a:t>
            </a:r>
          </a:p>
          <a:p>
            <a:r>
              <a:rPr lang="en-US" altLang="en-US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Attacks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many successful attacks identified individual users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NY Times identified 4417749 as 62yr old GA widow </a:t>
            </a:r>
            <a:r>
              <a:rPr lang="en-US" altLang="en-US" sz="20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en-US" sz="2000" dirty="0" err="1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Barbaro</a:t>
            </a:r>
            <a:r>
              <a:rPr lang="en-US" altLang="en-US" sz="20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 Zeller 06]</a:t>
            </a:r>
          </a:p>
          <a:p>
            <a:r>
              <a:rPr lang="en-US" altLang="en-US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Consequences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CTO resigned, two researchers fired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Well-intentioned effort failed due to inadequate anonymization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0D63ED-2CEE-CB40-9772-61AB15FA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Search queries tell a lot</a:t>
            </a:r>
            <a:endParaRPr lang="en-US" dirty="0"/>
          </a:p>
        </p:txBody>
      </p:sp>
      <p:pic>
        <p:nvPicPr>
          <p:cNvPr id="8194" name="Picture 2" descr="someone searching the web for how to fix a broken coffe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82" y="1527212"/>
            <a:ext cx="4070132" cy="23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1502" y="1941493"/>
            <a:ext cx="4571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have a coffee maker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drink coffee regularly</a:t>
            </a:r>
          </a:p>
        </p:txBody>
      </p:sp>
      <p:grpSp>
        <p:nvGrpSpPr>
          <p:cNvPr id="9" name="Group 8" descr="someone searching for music festival in atlanta">
            <a:extLst>
              <a:ext uri="{FF2B5EF4-FFF2-40B4-BE49-F238E27FC236}">
                <a16:creationId xmlns:a16="http://schemas.microsoft.com/office/drawing/2014/main" id="{60D60672-2A4D-B84B-B1DB-7CAAC9502FAF}"/>
              </a:ext>
            </a:extLst>
          </p:cNvPr>
          <p:cNvGrpSpPr/>
          <p:nvPr/>
        </p:nvGrpSpPr>
        <p:grpSpPr>
          <a:xfrm>
            <a:off x="1104900" y="4230413"/>
            <a:ext cx="4192314" cy="2356145"/>
            <a:chOff x="1104900" y="4230413"/>
            <a:chExt cx="4192314" cy="2356145"/>
          </a:xfrm>
        </p:grpSpPr>
        <p:pic>
          <p:nvPicPr>
            <p:cNvPr id="8196" name="Picture 4" descr="mage result for search engine qu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4230413"/>
              <a:ext cx="4192314" cy="235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584333" y="5193041"/>
              <a:ext cx="514702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Atlanta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91502" y="5073576"/>
            <a:ext cx="61130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like music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live in the south east of Atlanta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9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E721FF-ACF0-384E-A716-5D2D9E58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AOL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userID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4417749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29892-C6DC-6A42-9478-3D49E3AB8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97" y="1859060"/>
            <a:ext cx="9970827" cy="46434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AOL query logs have the form </a:t>
            </a:r>
          </a:p>
          <a:p>
            <a:pPr marL="457200" lvl="1" indent="0">
              <a:buNone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&lt;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AnonymousID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Query,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QueryTime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ItemRank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ClickURL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&gt;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User 4417749 queried:  “numb fingers”,  “60 single men”, “dog that urinates on everything”, “landscapers in Lilburn, Ga”, “people names with last name Arnold”, “homes sold in shadow lake subdivision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gwinnett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county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georgia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Only 14 citizens with the last name Arnold near Lilburn, GA 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NYT contacted the 14 citizens, found out AOL User 4417749  is 62-year-old Thelma Arnold </a:t>
            </a:r>
          </a:p>
          <a:p>
            <a:endParaRPr lang="en-US" dirty="0"/>
          </a:p>
        </p:txBody>
      </p:sp>
      <p:sp>
        <p:nvSpPr>
          <p:cNvPr id="5" name="Rectangle 4" descr="lives in GA">
            <a:extLst>
              <a:ext uri="{FF2B5EF4-FFF2-40B4-BE49-F238E27FC236}">
                <a16:creationId xmlns:a16="http://schemas.microsoft.com/office/drawing/2014/main" id="{5249B6EC-1F2B-4C4C-A04A-83682851A040}"/>
              </a:ext>
            </a:extLst>
          </p:cNvPr>
          <p:cNvSpPr/>
          <p:nvPr/>
        </p:nvSpPr>
        <p:spPr>
          <a:xfrm>
            <a:off x="7250317" y="3318145"/>
            <a:ext cx="2172325" cy="280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 descr="last name is Arnold">
            <a:extLst>
              <a:ext uri="{FF2B5EF4-FFF2-40B4-BE49-F238E27FC236}">
                <a16:creationId xmlns:a16="http://schemas.microsoft.com/office/drawing/2014/main" id="{C050CCCD-FC20-4B41-AAEA-2DB979CFC740}"/>
              </a:ext>
            </a:extLst>
          </p:cNvPr>
          <p:cNvSpPr/>
          <p:nvPr/>
        </p:nvSpPr>
        <p:spPr>
          <a:xfrm>
            <a:off x="5537010" y="3494821"/>
            <a:ext cx="1154244" cy="35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old women with pet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390" y="4228991"/>
            <a:ext cx="1390820" cy="19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A3C1FD-0845-D842-9F67-BD869D23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365125"/>
            <a:ext cx="1185742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Arial" charset="0"/>
              </a:rPr>
              <a:t>Case 2: </a:t>
            </a:r>
            <a:r>
              <a:rPr lang="en-US" dirty="0"/>
              <a:t>The Massachusetts privacy breach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770" y="1356065"/>
            <a:ext cx="105734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Released datasets can be used for linking anonymized datasets with other existing datasets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174" y="2553790"/>
            <a:ext cx="11173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Example: Massachusetts Group Insurance Commission Incident</a:t>
            </a:r>
          </a:p>
        </p:txBody>
      </p:sp>
      <p:graphicFrame>
        <p:nvGraphicFramePr>
          <p:cNvPr id="7" name="Table 6" descr="&quot;&quot;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555748"/>
              </p:ext>
            </p:extLst>
          </p:nvPr>
        </p:nvGraphicFramePr>
        <p:xfrm>
          <a:off x="5754412" y="3403455"/>
          <a:ext cx="6321372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4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03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Diagnosis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01/23/1964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623452189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02/03/1964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Asthma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873456721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09/13/1965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227656752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12/30/1967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827356780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06/09/1961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723421709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08/21/1969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Asthma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ame 7" descr="remove these column"/>
          <p:cNvSpPr/>
          <p:nvPr/>
        </p:nvSpPr>
        <p:spPr>
          <a:xfrm>
            <a:off x="5628290" y="3263462"/>
            <a:ext cx="2207173" cy="2853559"/>
          </a:xfrm>
          <a:prstGeom prst="frame">
            <a:avLst>
              <a:gd name="adj1" fmla="val 41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ross 8" descr="&quot;&quot;"/>
          <p:cNvSpPr/>
          <p:nvPr/>
        </p:nvSpPr>
        <p:spPr>
          <a:xfrm rot="2412602">
            <a:off x="6274676" y="4294557"/>
            <a:ext cx="914400" cy="914400"/>
          </a:xfrm>
          <a:prstGeom prst="plus">
            <a:avLst>
              <a:gd name="adj" fmla="val 43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1857" y="3509559"/>
            <a:ext cx="53167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Massachusetts GIC released “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anonymized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” data on state employees’ hospital visit 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Then Governor William Weld assured public on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1" animBg="1"/>
      <p:bldP spid="9" grpId="1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7B47F9-E76B-0042-A54F-B72DFE91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Linkage attack </a:t>
            </a:r>
            <a:endParaRPr lang="en-US" dirty="0"/>
          </a:p>
        </p:txBody>
      </p:sp>
      <p:graphicFrame>
        <p:nvGraphicFramePr>
          <p:cNvPr id="6" name="Table 5" descr="&quot;&quot;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44976"/>
              </p:ext>
            </p:extLst>
          </p:nvPr>
        </p:nvGraphicFramePr>
        <p:xfrm>
          <a:off x="685776" y="1520456"/>
          <a:ext cx="428761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33">
                <a:tc>
                  <a:txBody>
                    <a:bodyPr/>
                    <a:lstStyle/>
                    <a:p>
                      <a:r>
                        <a:rPr lang="en-US" dirty="0" err="1"/>
                        <a:t>DoB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Diagnosis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01/23/1964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02/03/1964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Asthma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09/13/1965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12/30/1967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06/09/1961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08/21/1969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Asthma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34088" y="4443907"/>
            <a:ext cx="1828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Medical Data</a:t>
            </a:r>
          </a:p>
        </p:txBody>
      </p:sp>
      <p:graphicFrame>
        <p:nvGraphicFramePr>
          <p:cNvPr id="7" name="Table 6" descr="&quot;&quot;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86973"/>
              </p:ext>
            </p:extLst>
          </p:nvPr>
        </p:nvGraphicFramePr>
        <p:xfrm>
          <a:off x="5898930" y="1478280"/>
          <a:ext cx="5423339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203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Political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Affiliation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01/23/1964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Democratic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06/17/1974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Republican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11/13/1969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Democratic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 err="1"/>
                        <a:t>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04/26/1971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Democratic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05/15/1981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Republican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644">
                <a:tc>
                  <a:txBody>
                    <a:bodyPr/>
                    <a:lstStyle/>
                    <a:p>
                      <a:r>
                        <a:rPr lang="en-US" dirty="0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07/09/1989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Republican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0178" y="4494064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Voter registration data</a:t>
            </a:r>
          </a:p>
        </p:txBody>
      </p:sp>
      <p:sp>
        <p:nvSpPr>
          <p:cNvPr id="10" name="Frame 9" descr="same user present is two different table"/>
          <p:cNvSpPr/>
          <p:nvPr/>
        </p:nvSpPr>
        <p:spPr>
          <a:xfrm>
            <a:off x="601717" y="1883587"/>
            <a:ext cx="4403209" cy="354724"/>
          </a:xfrm>
          <a:prstGeom prst="frame">
            <a:avLst>
              <a:gd name="adj1" fmla="val 69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 descr="same user present is two different table"/>
          <p:cNvSpPr/>
          <p:nvPr/>
        </p:nvSpPr>
        <p:spPr>
          <a:xfrm>
            <a:off x="5725509" y="2096289"/>
            <a:ext cx="5754413" cy="383628"/>
          </a:xfrm>
          <a:prstGeom prst="frame">
            <a:avLst>
              <a:gd name="adj1" fmla="val 69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7318" y="5297029"/>
            <a:ext cx="10523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Latanya Sweeney</a:t>
            </a:r>
            <a:r>
              <a:rPr lang="en-US" sz="2800" baseline="30000" dirty="0">
                <a:latin typeface="Arial" charset="0"/>
                <a:ea typeface="Arial" charset="0"/>
                <a:cs typeface="Arial" charset="0"/>
              </a:rPr>
              <a:t>*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linked the medical data with Voter roller in Cambridge and identified Governor Weld’s record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1F3AA-26F6-774D-A4EC-014EDE02029A}"/>
              </a:ext>
            </a:extLst>
          </p:cNvPr>
          <p:cNvSpPr/>
          <p:nvPr/>
        </p:nvSpPr>
        <p:spPr>
          <a:xfrm>
            <a:off x="327545" y="6407770"/>
            <a:ext cx="7533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*Latanya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Arvette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Sweeney is a Professor of Government and Technology in Residence at Harvard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127BD6-2C8D-7A42-8F39-8BBE3E63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Attribute classification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1AC03-025C-8448-86D3-EE3A782B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50223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K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,..., K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- Key attributes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E.g., name, address, phone number, SSN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uniquely identifying!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Always remove before release </a:t>
            </a:r>
          </a:p>
          <a:p>
            <a:pPr marL="914400" lvl="1" indent="-4572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Q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,...,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baseline="-25000" dirty="0" err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Quasi-identifiers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individually not unique but when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grouped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they 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(5-digit ZIP code, birth date, gender) 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,..., S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Sensitive attributes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E.g., medical condition, salary, etc.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These attributes are often used for analytics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A219B3-E786-5D49-8A48-B9BF2B44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Identifiers vs. Sensitive Attributes</a:t>
            </a:r>
            <a:endParaRPr lang="en-US" dirty="0"/>
          </a:p>
        </p:txBody>
      </p:sp>
      <p:pic>
        <p:nvPicPr>
          <p:cNvPr id="7" name="Picture 6" descr="table with key attribute, quasi identifier and senstive attribut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9" y="1910285"/>
            <a:ext cx="10300942" cy="4457864"/>
          </a:xfrm>
          <a:prstGeom prst="rect">
            <a:avLst/>
          </a:prstGeom>
        </p:spPr>
      </p:pic>
      <p:cxnSp>
        <p:nvCxnSpPr>
          <p:cNvPr id="10" name="Straight Connector 9" descr="dividor"/>
          <p:cNvCxnSpPr/>
          <p:nvPr/>
        </p:nvCxnSpPr>
        <p:spPr>
          <a:xfrm flipH="1">
            <a:off x="5343120" y="1426398"/>
            <a:ext cx="41853" cy="529507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2841" y="1540953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attributes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578" y="1466975"/>
            <a:ext cx="16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Quasi identifier</a:t>
            </a:r>
            <a:endParaRPr lang="en-US" dirty="0"/>
          </a:p>
        </p:txBody>
      </p:sp>
      <p:cxnSp>
        <p:nvCxnSpPr>
          <p:cNvPr id="16" name="Straight Connector 15" descr="dividor"/>
          <p:cNvCxnSpPr/>
          <p:nvPr/>
        </p:nvCxnSpPr>
        <p:spPr>
          <a:xfrm flipH="1">
            <a:off x="7078717" y="1540953"/>
            <a:ext cx="36598" cy="518052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37142" y="1483676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Sensitive </a:t>
            </a:r>
            <a:r>
              <a:rPr lang="en-US" dirty="0"/>
              <a:t>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7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2C8D-0EA8-A245-8143-2837C612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Topic: Data Privacy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C93-537A-A342-B797-4C6D50C74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0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Goals for today’s class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endParaRPr lang="en-US" sz="32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Review well-known incidences of data de-anonymization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Grasp why such de-anonymization was possible</a:t>
            </a:r>
          </a:p>
          <a:p>
            <a:pPr lvl="1"/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4B14AD-1673-E746-94A9-A1A7221B781D}"/>
              </a:ext>
            </a:extLst>
          </p:cNvPr>
          <p:cNvSpPr/>
          <p:nvPr/>
        </p:nvSpPr>
        <p:spPr>
          <a:xfrm>
            <a:off x="753036" y="6231135"/>
            <a:ext cx="64653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contents are borrowed from online material provided by Vitaly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292F2-F9C0-B74D-9A4A-D122E837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Exercise: Sensitive combinations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79805" y="1730844"/>
            <a:ext cx="424404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Table with three columns: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Physician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Patient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Medication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9804" y="3976327"/>
            <a:ext cx="72286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Which combinations are sensitive?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R(Physician, Patient): Sensitive?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R(Physician, Medication): Sensitive?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R(Patient, Medication): Sensitive?</a:t>
            </a:r>
          </a:p>
        </p:txBody>
      </p:sp>
      <p:sp>
        <p:nvSpPr>
          <p:cNvPr id="10" name="Frame 9" descr="sensitive combinations"/>
          <p:cNvSpPr/>
          <p:nvPr/>
        </p:nvSpPr>
        <p:spPr>
          <a:xfrm>
            <a:off x="1600825" y="5289984"/>
            <a:ext cx="5840499" cy="524253"/>
          </a:xfrm>
          <a:prstGeom prst="frame">
            <a:avLst>
              <a:gd name="adj1" fmla="val 69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 descr="sensitive combinations"/>
          <p:cNvSpPr/>
          <p:nvPr/>
        </p:nvSpPr>
        <p:spPr>
          <a:xfrm>
            <a:off x="1600825" y="4371029"/>
            <a:ext cx="5840499" cy="524253"/>
          </a:xfrm>
          <a:prstGeom prst="frame">
            <a:avLst>
              <a:gd name="adj1" fmla="val 698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6E5994-F05C-8244-86DE-02B57C3D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unique is the US demographic?</a:t>
            </a:r>
            <a:endParaRPr lang="en-US" dirty="0"/>
          </a:p>
        </p:txBody>
      </p:sp>
      <p:pic>
        <p:nvPicPr>
          <p:cNvPr id="6" name="Picture 4" descr="&quot;&quot;">
            <a:extLst>
              <a:ext uri="{FF2B5EF4-FFF2-40B4-BE49-F238E27FC236}">
                <a16:creationId xmlns:a16="http://schemas.microsoft.com/office/drawing/2014/main" id="{BFA73CA8-952E-E245-9C75-DC9F5FAF2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276" y="271323"/>
            <a:ext cx="1193048" cy="7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6369F9-2C6F-854C-997F-D556FC56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9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Latanya Sweeney showed using 1990 census data -</a:t>
            </a:r>
          </a:p>
          <a:p>
            <a:pPr marL="457200" indent="-457200">
              <a:buFont typeface="Wingdings" charset="2"/>
              <a:buChar char="§"/>
            </a:pP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18% (45M of 248M) of the population were uniquely identifiable based on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DoB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County, Gender&gt;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53% (132M of 248M) of the population were uniquely identifiable based on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DoB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Gender, Place&gt;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87% (216M of the 248M) of the population were uniquely identifiable based on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DoB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Gender, 5-digit ZIP&gt;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8529" y="5926531"/>
            <a:ext cx="10435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L</a:t>
            </a:r>
            <a:r>
              <a:rPr lang="en-US" dirty="0"/>
              <a:t>. Sweeney, Uniqueness of Simple Demographics in the U.S. Population, LIDAPWP4. Carnegie Mellon University, Laboratory for International Data Privacy, Pittsburgh, PA, 2000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0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A95393-A8B4-8746-9F2E-7391092B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More recent study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EED914-8F07-AC49-9FAA-13DCB94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62" y="1825625"/>
            <a:ext cx="4543359" cy="4351338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Philippe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Golle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u="sng" dirty="0">
                <a:latin typeface="Arial" charset="0"/>
                <a:ea typeface="Arial" charset="0"/>
                <a:cs typeface="Arial" charset="0"/>
                <a:hlinkClick r:id="rId2"/>
              </a:rPr>
              <a:t>Revisiting the uniqueness of simple demographics in the US population</a:t>
            </a:r>
            <a:endParaRPr lang="en-US" u="sng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Census 2000 dataset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63% of the population were uniquely identifiable based on </a:t>
            </a:r>
            <a:r>
              <a:rPr lang="en-US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</a:t>
            </a:r>
            <a:r>
              <a:rPr lang="en-US" sz="28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DoB</a:t>
            </a:r>
            <a:r>
              <a:rPr lang="en-US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Gender, 5-digit ZIP&gt;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pic>
        <p:nvPicPr>
          <p:cNvPr id="5" name="Picture 4" descr="plot showing older folks are more easily identifib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21" y="1464469"/>
            <a:ext cx="7416800" cy="5118100"/>
          </a:xfrm>
          <a:prstGeom prst="rect">
            <a:avLst/>
          </a:prstGeom>
        </p:spPr>
      </p:pic>
      <p:sp>
        <p:nvSpPr>
          <p:cNvPr id="6" name="Frame 5" descr="&quot;&quot;"/>
          <p:cNvSpPr/>
          <p:nvPr/>
        </p:nvSpPr>
        <p:spPr>
          <a:xfrm>
            <a:off x="7986110" y="1671534"/>
            <a:ext cx="1788511" cy="1429407"/>
          </a:xfrm>
          <a:prstGeom prst="frame">
            <a:avLst>
              <a:gd name="adj1" fmla="val 69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904135" y="509591"/>
            <a:ext cx="2449665" cy="935158"/>
          </a:xfrm>
          <a:prstGeom prst="wedgeRectCallout">
            <a:avLst>
              <a:gd name="adj1" fmla="val -45930"/>
              <a:gd name="adj2" fmla="val 109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higher aged population more easily identifiable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B3A110-258F-CD4B-B1FB-4F490591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Case 3: Netflix Prize data</a:t>
            </a:r>
            <a:endParaRPr lang="en-US" dirty="0"/>
          </a:p>
        </p:txBody>
      </p:sp>
      <p:pic>
        <p:nvPicPr>
          <p:cNvPr id="7" name="Picture 4" descr="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0009"/>
            <a:ext cx="1905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1FD6B-D736-4643-9A23-A85835BC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548"/>
            <a:ext cx="10515600" cy="4827801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Raw data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: 100M dated ratings from 500K users for 18K movies</a:t>
            </a:r>
          </a:p>
          <a:p>
            <a:r>
              <a:rPr lang="en-US" altLang="en-US" sz="2400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Why released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: improve predicting ratings of unlabeled examples</a:t>
            </a:r>
            <a:endParaRPr lang="en-US" altLang="en-US" sz="2400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r>
              <a:rPr lang="en-US" altLang="en-US" sz="2400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How anonymized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: exact details not described by Netflix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All direct customer information removed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Only subset of full data; dates modified; some ratings deleted, 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Movie title and year published in full</a:t>
            </a:r>
          </a:p>
          <a:p>
            <a:r>
              <a:rPr lang="en-US" altLang="en-US" sz="2400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Attacks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: dataset is claimed vulnerable </a:t>
            </a:r>
            <a:r>
              <a:rPr lang="en-US" altLang="en-US" sz="24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[Narayanan </a:t>
            </a:r>
            <a:r>
              <a:rPr lang="en-US" altLang="en-US" sz="2400" dirty="0" err="1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Shmatikov</a:t>
            </a:r>
            <a:r>
              <a:rPr lang="en-US" altLang="en-US" sz="24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 08]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Attack links data to IMDB where same users also rated movies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Find matches based on similar ratings or dates in both</a:t>
            </a:r>
          </a:p>
          <a:p>
            <a:r>
              <a:rPr lang="en-US" altLang="en-US" sz="2400" dirty="0">
                <a:solidFill>
                  <a:srgbClr val="CC3300"/>
                </a:solidFill>
                <a:latin typeface="Arial" charset="0"/>
                <a:ea typeface="Arial" charset="0"/>
                <a:cs typeface="Arial" charset="0"/>
              </a:rPr>
              <a:t>Consequences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: rich source of user data for researchers</a:t>
            </a:r>
          </a:p>
          <a:p>
            <a:pPr lvl="1"/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Netflix stopped prize sequel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9F44A5-DC19-F440-9684-58ACA24E7238}"/>
              </a:ext>
            </a:extLst>
          </p:cNvPr>
          <p:cNvSpPr/>
          <p:nvPr/>
        </p:nvSpPr>
        <p:spPr>
          <a:xfrm>
            <a:off x="594732" y="6359731"/>
            <a:ext cx="9173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De-anonymizing Social </a:t>
            </a:r>
            <a:r>
              <a:rPr lang="en-US" dirty="0" err="1">
                <a:latin typeface="Times New Roman" panose="02020603050405020304" pitchFamily="18" charset="0"/>
              </a:rPr>
              <a:t>NetworksArvind</a:t>
            </a:r>
            <a:r>
              <a:rPr lang="en-US" dirty="0">
                <a:latin typeface="Times New Roman" panose="02020603050405020304" pitchFamily="18" charset="0"/>
              </a:rPr>
              <a:t> Narayanan and Vitaly </a:t>
            </a:r>
            <a:r>
              <a:rPr lang="en-US" dirty="0" err="1">
                <a:latin typeface="Times New Roman" panose="02020603050405020304" pitchFamily="18" charset="0"/>
              </a:rPr>
              <a:t>Shmatikov</a:t>
            </a:r>
            <a:r>
              <a:rPr lang="en-US" dirty="0">
                <a:latin typeface="Times New Roman" panose="02020603050405020304" pitchFamily="18" charset="0"/>
              </a:rPr>
              <a:t>, IEEE SP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1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2FF96-8342-0446-B006-BA3C67A1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Netflix dataset characteristics</a:t>
            </a:r>
            <a:endParaRPr lang="en-US" dirty="0"/>
          </a:p>
        </p:txBody>
      </p:sp>
      <p:pic>
        <p:nvPicPr>
          <p:cNvPr id="3" name="Picture 2" descr="Image showing sparse matri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" y="1399054"/>
            <a:ext cx="4882077" cy="5322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3696" y="2061269"/>
            <a:ext cx="64533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Row = a user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Column= rating of a movie and time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&lt;[1-5], date&gt;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Thousands of dimensions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~18K movies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Sparse datasets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few users share similar movies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BDEFC6-7C65-F04D-A8D0-96C1744E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Verifying sparsity of the dataset</a:t>
            </a:r>
            <a:endParaRPr lang="en-US" dirty="0"/>
          </a:p>
        </p:txBody>
      </p:sp>
      <p:pic>
        <p:nvPicPr>
          <p:cNvPr id="3" name="Picture 2" descr="graph plotting similarity of movie rating among use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9" y="1653405"/>
            <a:ext cx="4076344" cy="511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3793" y="1391795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Compare ratings of two individuals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3793" y="2240918"/>
            <a:ext cx="6678367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Average records has no “similar” records</a:t>
            </a:r>
          </a:p>
        </p:txBody>
      </p:sp>
      <p:sp>
        <p:nvSpPr>
          <p:cNvPr id="7" name="Oval 6" descr="point"/>
          <p:cNvSpPr/>
          <p:nvPr/>
        </p:nvSpPr>
        <p:spPr>
          <a:xfrm>
            <a:off x="2601311" y="5981249"/>
            <a:ext cx="173420" cy="252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5833241" y="3090042"/>
            <a:ext cx="5896304" cy="2427890"/>
          </a:xfrm>
          <a:prstGeom prst="wedgeRectCallout">
            <a:avLst>
              <a:gd name="adj1" fmla="val -99326"/>
              <a:gd name="adj2" fmla="val 6569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Netflix Prize dataset: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Considering just movie names, for 90% of records there isn’t a single other record which is more than 30% similar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8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C432-1D42-2248-BF16-36C6F1EE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Sparse dataset: No quasi-identifiers</a:t>
            </a:r>
            <a:endParaRPr lang="en-US" dirty="0"/>
          </a:p>
        </p:txBody>
      </p:sp>
      <p:pic>
        <p:nvPicPr>
          <p:cNvPr id="5" name="Picture 4" descr="sparse 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409882"/>
            <a:ext cx="5193660" cy="4407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806" y="6015692"/>
            <a:ext cx="577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Not unique tuple across all 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1618" y="2469247"/>
            <a:ext cx="5663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As the dataset is sparse --no consistent identifiers across all rows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Should be good for privacy?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But auxiliary information may help narrow down!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4AD713-D955-1943-90BC-1728B045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De-anonymizing sparse data </a:t>
            </a:r>
            <a:endParaRPr lang="en-US" dirty="0"/>
          </a:p>
        </p:txBody>
      </p:sp>
      <p:pic>
        <p:nvPicPr>
          <p:cNvPr id="3" name="Picture 2" descr="Image showing data available from social m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" y="1549752"/>
            <a:ext cx="7765890" cy="498915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1FC8-45B1-CF49-8F1F-06E2A1BC1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499" y="2013044"/>
            <a:ext cx="4091402" cy="42035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Various data sources nowadays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Personal knowledge/communication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zh-CN" sz="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Your Facebook page!!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zh-CN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Public datasets</a:t>
            </a:r>
          </a:p>
          <a:p>
            <a:pPr marL="617538" lvl="1" indent="-342900">
              <a:buFont typeface="Arial" panose="020B0604020202020204" pitchFamily="34" charset="0"/>
              <a:buChar char="•"/>
            </a:pPr>
            <a:r>
              <a:rPr lang="zh-CN" altLang="zh-CN" dirty="0"/>
              <a:t>(Online) white pages</a:t>
            </a:r>
          </a:p>
          <a:p>
            <a:pPr marL="617538" lvl="1" indent="-342900">
              <a:buFont typeface="Arial" panose="020B0604020202020204" pitchFamily="34" charset="0"/>
              <a:buChar char="•"/>
            </a:pPr>
            <a:r>
              <a:rPr lang="zh-CN" altLang="zh-CN" dirty="0"/>
              <a:t>Scraping webpages</a:t>
            </a:r>
          </a:p>
          <a:p>
            <a:pPr marL="617538" lvl="1" indent="-342900">
              <a:buFont typeface="Arial" panose="020B0604020202020204" pitchFamily="34" charset="0"/>
              <a:buChar char="•"/>
            </a:pPr>
            <a:endParaRPr lang="zh-CN" altLang="zh-CN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Stealthy</a:t>
            </a:r>
          </a:p>
          <a:p>
            <a:pPr marL="617538" lvl="1" indent="-342900">
              <a:buFont typeface="Arial" panose="020B0604020202020204" pitchFamily="34" charset="0"/>
              <a:buChar char="•"/>
            </a:pPr>
            <a:r>
              <a:rPr lang="zh-CN" altLang="zh-CN" dirty="0"/>
              <a:t>Web trackers, history sniffing</a:t>
            </a:r>
          </a:p>
          <a:p>
            <a:pPr marL="617538" lvl="1" indent="-342900">
              <a:buFont typeface="Arial" panose="020B0604020202020204" pitchFamily="34" charset="0"/>
              <a:buChar char="•"/>
            </a:pPr>
            <a:r>
              <a:rPr lang="zh-CN" altLang="zh-CN" dirty="0"/>
              <a:t>Phishing attacks or social engineering attacks in general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94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35750-9885-9F46-A8C3-5BDB714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De-anonymization Objectives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1BFB1-9370-C549-9EF2-56046D1C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Fix some target record ‘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’ in the released dataset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Goal: learn as much about ‘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’ as possible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Refine “de-anonymization” goal using </a:t>
            </a:r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auxiliary data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Find a user (or group of users) in the auxiliary data who is very similar to the target</a:t>
            </a:r>
          </a:p>
          <a:p>
            <a:pPr marL="914400" lvl="2" indent="0"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 OR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Determine the target is not in the released database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8FA555-FDD1-4A48-A643-95D1A20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De-anonymization Challenges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84C6E-161F-084F-AF5B-3DE7D1EB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Auxiliary information is noisy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Can’t use standard information retrieval techniques </a:t>
            </a:r>
          </a:p>
          <a:p>
            <a:pPr marL="457200" indent="-457200">
              <a:buFont typeface="Wingdings" charset="2"/>
              <a:buChar char="§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Released records may be perturbed</a:t>
            </a:r>
          </a:p>
          <a:p>
            <a:pPr marL="457200" indent="-457200">
              <a:buFont typeface="Wingdings" charset="2"/>
              <a:buChar char="§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Only a sample of records has been released</a:t>
            </a:r>
          </a:p>
          <a:p>
            <a:pPr marL="457200" indent="-457200">
              <a:buFont typeface="Wingdings" charset="2"/>
              <a:buChar char="§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False matches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No oracle to confirm success!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32F09E-A2AB-2140-A645-E6F02E6E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You are being watched!</a:t>
            </a:r>
            <a:endParaRPr lang="en-US" dirty="0"/>
          </a:p>
        </p:txBody>
      </p:sp>
      <p:pic>
        <p:nvPicPr>
          <p:cNvPr id="1026" name="Picture 2" descr="Image of someone inside a room where devices are constantly looking or hearing what the user do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45" y="1815858"/>
            <a:ext cx="6344102" cy="47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51FF0-1E4E-4749-B289-51EB2C4A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881" y="3338961"/>
            <a:ext cx="3195919" cy="2287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about our life styles and habits are out there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0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F63483-7E65-A647-B5AC-B0618D1A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Aux as Noisy Projection</a:t>
            </a:r>
            <a:endParaRPr lang="en-US" dirty="0"/>
          </a:p>
        </p:txBody>
      </p:sp>
      <p:pic>
        <p:nvPicPr>
          <p:cNvPr id="5" name="Picture 4" descr="Image showing that auxiliary data might not match the relased data s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5" y="1397332"/>
            <a:ext cx="8092966" cy="44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5753" y="5707915"/>
            <a:ext cx="10472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Only a handful of the attributes may be present in the auxiliary dataset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(i.e., the same set of movies may not be rated in both datasets)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8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36E04-55F8-E14B-BACC-C88817EE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General strategy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4BDCF6-A14A-0B4E-82BA-AA0773B4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Inputs: Private database D, and auxiliary information AUX  (e.g., IMDB)</a:t>
            </a:r>
          </a:p>
          <a:p>
            <a:pPr marL="457200" indent="-457200">
              <a:buFont typeface="Wingdings" charset="2"/>
              <a:buChar char="§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Pairwise Matching: Compute the similarity between candidate matching pairs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Based on attributes of the individuals </a:t>
            </a:r>
          </a:p>
          <a:p>
            <a:pPr marL="457200" indent="-457200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Record Linkage: For each record in AUX, find the best matching record in D (or no match) … or vice versa </a:t>
            </a:r>
          </a:p>
          <a:p>
            <a:pPr marL="457200" indent="-457200">
              <a:buFont typeface="Wingdings" charset="2"/>
              <a:buChar char="§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F292C-740B-804F-AF38-703300DC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Similarity metric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64C398-C3C1-9A4F-B89E-C619E5ADC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5352" cy="307392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Given records </a:t>
            </a:r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in D and </a:t>
            </a:r>
            <a:r>
              <a:rPr lang="en-US" sz="3200" dirty="0" err="1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3200" baseline="-25000" dirty="0" err="1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aux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in AUX </a:t>
            </a:r>
          </a:p>
          <a:p>
            <a:pPr marL="0" indent="0">
              <a:buNone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       For each movie m, </a:t>
            </a:r>
          </a:p>
          <a:p>
            <a:pPr marL="0" indent="0">
              <a:buNone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	Sim(r[m], </a:t>
            </a:r>
            <a:r>
              <a:rPr lang="en-US" sz="3200" dirty="0" err="1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3200" baseline="-25000" dirty="0" err="1">
                <a:latin typeface="Arial" charset="0"/>
                <a:ea typeface="Arial" charset="0"/>
                <a:cs typeface="Arial" charset="0"/>
              </a:rPr>
              <a:t>aux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[m]) = 1 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if m was rated in both records with similar     </a:t>
            </a: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                                               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values and at similar times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				    = 0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otherwise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9DD998-DF61-FD44-9DCD-B7D568913866}"/>
              </a:ext>
            </a:extLst>
          </p:cNvPr>
          <p:cNvSpPr/>
          <p:nvPr/>
        </p:nvSpPr>
        <p:spPr>
          <a:xfrm>
            <a:off x="856571" y="5477868"/>
            <a:ext cx="10460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Sim(r[m],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2400" baseline="-25000" dirty="0" err="1">
                <a:latin typeface="Arial" charset="0"/>
                <a:ea typeface="Arial" charset="0"/>
                <a:cs typeface="Arial" charset="0"/>
              </a:rPr>
              <a:t>aux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[m])  could be a more evolved metric like normalized rating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E544-C32E-3440-AA6C-871FFF3E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Pairwise matching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9597-9B0F-AA4A-9135-9589ED1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05" y="1678675"/>
            <a:ext cx="11464119" cy="486023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Given a vector of component-wise rating for a pair of records (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), compute </a:t>
            </a:r>
            <a:r>
              <a:rPr lang="en-US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Score(x, y)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Solutions: Weighted sum or avg. of component-wise similarity scores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w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*Sim[m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]+ w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*Sim[m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+ w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*Sim[m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+ ...</a:t>
            </a: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How to pick weights?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Similarity on a rare attribute (rate movie) is more predictive of match than similarity on common attribute (blockbuster)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800" baseline="-25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= 1/frequency(m</a:t>
            </a:r>
            <a:r>
              <a:rPr lang="en-US" sz="2800" baseline="-250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Threshold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determines potential candidates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06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709C-1C9D-0148-A61D-331612E0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if multiple candidates match? </a:t>
            </a:r>
            <a:endParaRPr lang="en-US" dirty="0"/>
          </a:p>
        </p:txBody>
      </p:sp>
      <p:grpSp>
        <p:nvGrpSpPr>
          <p:cNvPr id="11" name="Group 10" descr="image showing 2 candidate potentially matching the target">
            <a:extLst>
              <a:ext uri="{FF2B5EF4-FFF2-40B4-BE49-F238E27FC236}">
                <a16:creationId xmlns:a16="http://schemas.microsoft.com/office/drawing/2014/main" id="{08B020D7-5B97-B046-ABFD-B7A9FCD1FC7B}"/>
              </a:ext>
            </a:extLst>
          </p:cNvPr>
          <p:cNvGrpSpPr/>
          <p:nvPr/>
        </p:nvGrpSpPr>
        <p:grpSpPr>
          <a:xfrm>
            <a:off x="3148085" y="1392496"/>
            <a:ext cx="3941926" cy="1930400"/>
            <a:chOff x="3150558" y="1123919"/>
            <a:chExt cx="3941926" cy="1930400"/>
          </a:xfrm>
        </p:grpSpPr>
        <p:pic>
          <p:nvPicPr>
            <p:cNvPr id="6" name="Picture 5" descr="&quot;&quot;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094" y="1123919"/>
              <a:ext cx="2933700" cy="193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81794" y="1982234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50558" y="1982234"/>
              <a:ext cx="827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AUX</a:t>
              </a:r>
              <a:endParaRPr lang="en-US" sz="24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48CC0A-7761-AC4F-8C71-F10344446787}"/>
              </a:ext>
            </a:extLst>
          </p:cNvPr>
          <p:cNvSpPr txBox="1"/>
          <p:nvPr/>
        </p:nvSpPr>
        <p:spPr>
          <a:xfrm>
            <a:off x="7515909" y="2249872"/>
            <a:ext cx="3717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Threshold might return multiple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potential candidate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C92C-B13E-E44F-968A-8A4052F2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325" y="3516943"/>
            <a:ext cx="10515600" cy="30104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Pairwise matching may result in 2 records in AUX having similar score to the same record in D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How can we be sure of the match between AUX and D?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Solutions:  Pick the best match if the second best match has a very low score … else no match (NETFLIX ATTACK SOLUTION)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E3F5CD-B6F8-7B4A-BDAF-BA3A5E4F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Self-testing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5381" y="1563202"/>
            <a:ext cx="974030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Methodological question: how does the attacker know the matches aren’t spurious?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56571" y="2655508"/>
                <a:ext cx="1075470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No de-anonymization oracle or “ground truth”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Compute a score for each record: how well does it match the auxiliary information?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mr-IN" sz="2800" dirty="0" err="1">
                    <a:latin typeface="Arial" charset="0"/>
                    <a:ea typeface="Arial" charset="0"/>
                    <a:cs typeface="Arial" charset="0"/>
                  </a:rPr>
                  <a:t>Heuristic</a:t>
                </a:r>
                <a:r>
                  <a:rPr lang="mr-IN" sz="2800" dirty="0">
                    <a:latin typeface="Arial" charset="0"/>
                    <a:ea typeface="Arial" charset="0"/>
                    <a:cs typeface="Arial" charset="0"/>
                  </a:rPr>
                  <a:t>: (</a:t>
                </a:r>
                <a:r>
                  <a:rPr lang="mr-IN" sz="2800" dirty="0" err="1">
                    <a:latin typeface="Arial" charset="0"/>
                    <a:ea typeface="Arial" charset="0"/>
                    <a:cs typeface="Arial" charset="0"/>
                  </a:rPr>
                  <a:t>max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mr-IN" sz="2800" dirty="0">
                    <a:latin typeface="Arial" charset="0"/>
                    <a:ea typeface="Arial" charset="0"/>
                    <a:cs typeface="Arial" charset="0"/>
                  </a:rPr>
                  <a:t>-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mr-IN" sz="2800" dirty="0">
                    <a:latin typeface="Arial" charset="0"/>
                    <a:ea typeface="Arial" charset="0"/>
                    <a:cs typeface="Arial" charset="0"/>
                  </a:rPr>
                  <a:t>max</a:t>
                </a:r>
                <a:r>
                  <a:rPr lang="mr-IN" sz="2800" baseline="-25000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mr-IN" sz="2800" dirty="0">
                    <a:latin typeface="Arial" charset="0"/>
                    <a:ea typeface="Arial" charset="0"/>
                    <a:cs typeface="Arial" charset="0"/>
                  </a:rPr>
                  <a:t> ) 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mr-IN" sz="28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𝜎</m:t>
                    </m:r>
                  </m:oMath>
                </a14:m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&gt;</a:t>
                </a:r>
                <a:r>
                  <a:rPr lang="mr-IN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mr-IN" sz="28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𝜙</m:t>
                    </m:r>
                  </m:oMath>
                </a14:m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1" y="2655508"/>
                <a:ext cx="10754709" cy="1815882"/>
              </a:xfrm>
              <a:prstGeom prst="rect">
                <a:avLst/>
              </a:prstGeom>
              <a:blipFill>
                <a:blip r:embed="rId2"/>
                <a:stretch>
                  <a:fillRect l="-825" t="-2778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 descr="image showing how to compute difference between the best match and the second best match">
            <a:extLst>
              <a:ext uri="{FF2B5EF4-FFF2-40B4-BE49-F238E27FC236}">
                <a16:creationId xmlns:a16="http://schemas.microsoft.com/office/drawing/2014/main" id="{121DC7AB-D7C8-5543-A900-97F42C50188A}"/>
              </a:ext>
            </a:extLst>
          </p:cNvPr>
          <p:cNvGrpSpPr/>
          <p:nvPr/>
        </p:nvGrpSpPr>
        <p:grpSpPr>
          <a:xfrm>
            <a:off x="7968487" y="3950268"/>
            <a:ext cx="3385313" cy="2247252"/>
            <a:chOff x="7968487" y="3950268"/>
            <a:chExt cx="3385313" cy="2247252"/>
          </a:xfrm>
        </p:grpSpPr>
        <p:sp>
          <p:nvSpPr>
            <p:cNvPr id="17" name="Magnetic Disk 16"/>
            <p:cNvSpPr/>
            <p:nvPr/>
          </p:nvSpPr>
          <p:spPr>
            <a:xfrm>
              <a:off x="10165419" y="3972271"/>
              <a:ext cx="1188381" cy="1708692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agnetic Disk 17"/>
            <p:cNvSpPr/>
            <p:nvPr/>
          </p:nvSpPr>
          <p:spPr>
            <a:xfrm>
              <a:off x="7968487" y="3950268"/>
              <a:ext cx="1203434" cy="1752698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9625" y="4944798"/>
              <a:ext cx="283779" cy="319088"/>
            </a:xfrm>
            <a:prstGeom prst="ellipse">
              <a:avLst/>
            </a:prstGeom>
            <a:solidFill>
              <a:srgbClr val="3CB6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617719" y="4588243"/>
              <a:ext cx="283779" cy="319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28314" y="4732896"/>
              <a:ext cx="283779" cy="319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645390" y="5320512"/>
              <a:ext cx="283779" cy="319088"/>
            </a:xfrm>
            <a:prstGeom prst="ellipse">
              <a:avLst/>
            </a:prstGeom>
            <a:solidFill>
              <a:srgbClr val="29D5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1" idx="7"/>
              <a:endCxn id="20" idx="2"/>
            </p:cNvCxnSpPr>
            <p:nvPr/>
          </p:nvCxnSpPr>
          <p:spPr>
            <a:xfrm flipV="1">
              <a:off x="8670535" y="4747787"/>
              <a:ext cx="1947184" cy="31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6"/>
              <a:endCxn id="19" idx="2"/>
            </p:cNvCxnSpPr>
            <p:nvPr/>
          </p:nvCxnSpPr>
          <p:spPr>
            <a:xfrm>
              <a:off x="8712093" y="4892440"/>
              <a:ext cx="1917532" cy="211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5"/>
              <a:endCxn id="22" idx="1"/>
            </p:cNvCxnSpPr>
            <p:nvPr/>
          </p:nvCxnSpPr>
          <p:spPr>
            <a:xfrm>
              <a:off x="8670535" y="5005255"/>
              <a:ext cx="2016413" cy="361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ame 29"/>
            <p:cNvSpPr/>
            <p:nvPr/>
          </p:nvSpPr>
          <p:spPr>
            <a:xfrm>
              <a:off x="10466844" y="4543782"/>
              <a:ext cx="588846" cy="777357"/>
            </a:xfrm>
            <a:prstGeom prst="frame">
              <a:avLst>
                <a:gd name="adj1" fmla="val 446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38979" y="5674300"/>
              <a:ext cx="8277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AUX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96704" y="5674300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D</a:t>
              </a:r>
              <a:endParaRPr lang="en-US" sz="24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3810" y="521929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score</a:t>
            </a:r>
          </a:p>
        </p:txBody>
      </p:sp>
      <p:cxnSp>
        <p:nvCxnSpPr>
          <p:cNvPr id="9" name="Straight Arrow Connector 8" descr="&quot;&quot;"/>
          <p:cNvCxnSpPr/>
          <p:nvPr/>
        </p:nvCxnSpPr>
        <p:spPr>
          <a:xfrm flipV="1">
            <a:off x="2837794" y="4584083"/>
            <a:ext cx="346841" cy="61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58895" y="5183037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Best score</a:t>
            </a:r>
          </a:p>
        </p:txBody>
      </p:sp>
      <p:cxnSp>
        <p:nvCxnSpPr>
          <p:cNvPr id="10" name="Straight Arrow Connector 9" descr="&quot;&quot;"/>
          <p:cNvCxnSpPr/>
          <p:nvPr/>
        </p:nvCxnSpPr>
        <p:spPr>
          <a:xfrm flipH="1" flipV="1">
            <a:off x="4287614" y="4558338"/>
            <a:ext cx="457807" cy="64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23813" y="5272606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Eccentricity</a:t>
            </a:r>
          </a:p>
        </p:txBody>
      </p:sp>
      <p:cxnSp>
        <p:nvCxnSpPr>
          <p:cNvPr id="12" name="Straight Arrow Connector 11" descr="&quot;&quot;"/>
          <p:cNvCxnSpPr/>
          <p:nvPr/>
        </p:nvCxnSpPr>
        <p:spPr>
          <a:xfrm flipV="1">
            <a:off x="5987662" y="4471390"/>
            <a:ext cx="0" cy="67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5F20A-57BB-3243-B934-A5F5EE17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Eccentricity in the Netflix Dataset</a:t>
            </a:r>
            <a:endParaRPr lang="en-US" dirty="0"/>
          </a:p>
        </p:txBody>
      </p:sp>
      <p:pic>
        <p:nvPicPr>
          <p:cNvPr id="5" name="Picture 4" descr="Image showing result for the netflix data where for some auxiliary data the eccentricity was high and for some others eccentricity was l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331"/>
            <a:ext cx="8610600" cy="5197144"/>
          </a:xfrm>
          <a:prstGeom prst="rect">
            <a:avLst/>
          </a:prstGeom>
        </p:spPr>
      </p:pic>
      <p:sp>
        <p:nvSpPr>
          <p:cNvPr id="6" name="Rectangle 5" descr="&quot;&quot;"/>
          <p:cNvSpPr/>
          <p:nvPr/>
        </p:nvSpPr>
        <p:spPr>
          <a:xfrm>
            <a:off x="7853855" y="6323450"/>
            <a:ext cx="756745" cy="430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8437BA-8EA8-A34A-9771-109E70F4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2645408"/>
            <a:ext cx="3499945" cy="28158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 match holds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iff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the two highest values differ by more than1.5 times the standard deviation of the scores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F90A-D1AD-C543-9209-9D74AC57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9943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De-anonymization: Experimental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59EC-F572-7B47-A876-E22F398D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0166" cy="435133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With 8 movie ratings (of which 2 may be completely wrong) and dates that may have a 14-day error, 99% of records can be uniquely identified in the dataset.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For 68%, two ratings and dates (with a 3-day error) are sufficient</a:t>
            </a:r>
          </a:p>
          <a:p>
            <a:endParaRPr lang="en-US" dirty="0"/>
          </a:p>
        </p:txBody>
      </p:sp>
      <p:pic>
        <p:nvPicPr>
          <p:cNvPr id="6" name="Picture 5" descr="plot from the paper showing even with data error significant number of the data can be unquiely identified 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66" y="1301750"/>
            <a:ext cx="4914900" cy="5054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53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A3B85-6E99-BE4F-A251-810C3DD9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Robustness</a:t>
            </a:r>
            <a:endParaRPr lang="en-US" dirty="0"/>
          </a:p>
        </p:txBody>
      </p:sp>
      <p:pic>
        <p:nvPicPr>
          <p:cNvPr id="8" name="Picture 7" descr="Plot showing how many bits is required to uniquely identify a user and then showcasing that injecting noise doesn't reduce this entropy muc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55" y="1169987"/>
            <a:ext cx="4940300" cy="5003800"/>
          </a:xfrm>
          <a:prstGeom prst="rect">
            <a:avLst/>
          </a:prstGeom>
        </p:spPr>
      </p:pic>
      <p:cxnSp>
        <p:nvCxnSpPr>
          <p:cNvPr id="10" name="Straight Arrow Connector 9" descr="difference"/>
          <p:cNvCxnSpPr/>
          <p:nvPr/>
        </p:nvCxnSpPr>
        <p:spPr>
          <a:xfrm>
            <a:off x="10405241" y="2135078"/>
            <a:ext cx="0" cy="308577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5573341" y="477782"/>
            <a:ext cx="4035972" cy="1100247"/>
          </a:xfrm>
          <a:prstGeom prst="wedgeRectCallout">
            <a:avLst>
              <a:gd name="adj1" fmla="val 66661"/>
              <a:gd name="adj2" fmla="val 11018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full de-anonymization </a:t>
            </a:r>
            <a:r>
              <a:rPr lang="en-US" b="1" dirty="0">
                <a:solidFill>
                  <a:schemeClr val="tx1"/>
                </a:solidFill>
              </a:rPr>
              <a:t>less than a bit </a:t>
            </a:r>
            <a:r>
              <a:rPr lang="en-US" dirty="0">
                <a:solidFill>
                  <a:schemeClr val="tx1"/>
                </a:solidFill>
              </a:rPr>
              <a:t>of more auxiliary information is required.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546D94-93D3-5D46-8D27-317AF3DAA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92" y="1893015"/>
            <a:ext cx="61393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Algorithm is robust to errors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Dates and ratings may be known imprecisely, some may be completely wrong 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Perturbation = noise in the data =&gt; doesn’t matter!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Nearest neighbor is so far, can tolerate huge amount of noise and perturbation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CDB90-D112-CE4B-9609-B036099198C1}"/>
              </a:ext>
            </a:extLst>
          </p:cNvPr>
          <p:cNvSpPr/>
          <p:nvPr/>
        </p:nvSpPr>
        <p:spPr>
          <a:xfrm>
            <a:off x="9982200" y="563638"/>
            <a:ext cx="1925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500K users -&gt; 18.9 bits of entropy</a:t>
            </a:r>
          </a:p>
        </p:txBody>
      </p:sp>
    </p:spTree>
    <p:extLst>
      <p:ext uri="{BB962C8B-B14F-4D97-AF65-F5344CB8AC3E}">
        <p14:creationId xmlns:p14="http://schemas.microsoft.com/office/powerpoint/2010/main" val="161047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A52E5-651D-2949-9FDA-CB4C846E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Self-testing: Experimental Results</a:t>
            </a:r>
            <a:endParaRPr lang="en-US" dirty="0"/>
          </a:p>
        </p:txBody>
      </p:sp>
      <p:pic>
        <p:nvPicPr>
          <p:cNvPr id="8" name="Picture 7" descr="plot showing that the probability of correctly detecting a user is as good as the probabilty of saying a user is not in the dateset when actually removing the user from the datas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3" y="1316229"/>
            <a:ext cx="4779579" cy="54145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010AE9-4303-9E43-99B3-CC8AE208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660"/>
            <a:ext cx="5181600" cy="370171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After algorithm finds a match, remove that record and re-run  </a:t>
            </a:r>
          </a:p>
          <a:p>
            <a:pPr marL="457200" indent="-4572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With very high probability, the algorithm now declares that there is no match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8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963E50-A0C9-F047-A571-9D9DB74A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Taste and purchases</a:t>
            </a:r>
            <a:endParaRPr lang="en-US" dirty="0"/>
          </a:p>
        </p:txBody>
      </p:sp>
      <p:pic>
        <p:nvPicPr>
          <p:cNvPr id="3" name="Picture 2" descr="Image showing logos for Amazon, last-fm, hulu and netflix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8" y="1390258"/>
            <a:ext cx="8611038" cy="49660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3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FF89B-B3E5-7441-A855-7F8E05EE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109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Case 4: </a:t>
            </a:r>
            <a:r>
              <a:rPr lang="zh-CN" altLang="zh-CN" dirty="0"/>
              <a:t>Social network deanonymization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0A49B-C836-2F47-9CAA-77BCED06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/>
              <a:t>Social networks A and B have overlapping memberships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/>
              <a:t>Owner of A releases </a:t>
            </a:r>
            <a:r>
              <a:rPr lang="zh-CN" altLang="zh-CN" sz="3200" dirty="0">
                <a:solidFill>
                  <a:srgbClr val="7030A0"/>
                </a:solidFill>
              </a:rPr>
              <a:t>anonymized, sanitized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zh-CN" sz="2800" dirty="0"/>
              <a:t>say, to enable targeted advertising</a:t>
            </a:r>
            <a:endParaRPr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/>
              <a:t>Research - academic and government data-mining</a:t>
            </a:r>
            <a:endParaRPr lang="zh-CN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dirty="0"/>
              <a:t>Can owner of B learn </a:t>
            </a:r>
            <a:r>
              <a:rPr lang="zh-CN" altLang="zh-CN" sz="3200" dirty="0">
                <a:solidFill>
                  <a:srgbClr val="7030A0"/>
                </a:solidFill>
              </a:rPr>
              <a:t>sensitive information </a:t>
            </a:r>
            <a:r>
              <a:rPr lang="zh-CN" altLang="zh-CN" sz="3200" dirty="0"/>
              <a:t>from released graph A’?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28085-B707-E547-ADBD-04D68239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7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1494-47F7-2A45-A3DF-CC66ECEF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dirty="0">
                <a:ea typeface="Arial" charset="0"/>
              </a:rPr>
              <a:t>s</a:t>
            </a:r>
            <a:r>
              <a:rPr lang="zh-CN" altLang="zh-CN" dirty="0"/>
              <a:t>ocial </a:t>
            </a:r>
            <a:r>
              <a:rPr lang="en-US" altLang="zh-CN" dirty="0"/>
              <a:t>graph?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0C6B-FA2A-A847-8C57-F6DF9ACD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977"/>
            <a:ext cx="10515600" cy="182562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Social network graph consists of nodes (individuals), edges (relations) and information associated with each node and edge.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Attributes attached to nodes are very sensitive.</a:t>
            </a:r>
          </a:p>
          <a:p>
            <a:pPr>
              <a:buFont typeface="Wingdings" pitchFamily="2" charset="2"/>
              <a:buNone/>
            </a:pP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Picture 1" descr="social graph with nodes">
            <a:extLst>
              <a:ext uri="{FF2B5EF4-FFF2-40B4-BE49-F238E27FC236}">
                <a16:creationId xmlns:a16="http://schemas.microsoft.com/office/drawing/2014/main" id="{3B88B143-AF4A-F74D-AC3A-E3B8CDAC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1"/>
            <a:ext cx="41338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18CFB12-2D7E-A84C-A6BE-7211AA340683}"/>
              </a:ext>
            </a:extLst>
          </p:cNvPr>
          <p:cNvSpPr/>
          <p:nvPr/>
        </p:nvSpPr>
        <p:spPr>
          <a:xfrm>
            <a:off x="8686800" y="3733800"/>
            <a:ext cx="1752600" cy="762000"/>
          </a:xfrm>
          <a:prstGeom prst="wedgeRoundRectCallout">
            <a:avLst>
              <a:gd name="adj1" fmla="val -34563"/>
              <a:gd name="adj2" fmla="val 793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Credit card number, SSN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EAE2EA4-6527-0F4E-90AC-5219D3519359}"/>
              </a:ext>
            </a:extLst>
          </p:cNvPr>
          <p:cNvSpPr/>
          <p:nvPr/>
        </p:nvSpPr>
        <p:spPr>
          <a:xfrm>
            <a:off x="7924800" y="6019800"/>
            <a:ext cx="914400" cy="609600"/>
          </a:xfrm>
          <a:prstGeom prst="wedgeRoundRectCallout">
            <a:avLst>
              <a:gd name="adj1" fmla="val 79167"/>
              <a:gd name="adj2" fmla="val -53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5A3C5DA-6607-A949-9C32-B9F6108977EF}"/>
              </a:ext>
            </a:extLst>
          </p:cNvPr>
          <p:cNvSpPr/>
          <p:nvPr/>
        </p:nvSpPr>
        <p:spPr>
          <a:xfrm>
            <a:off x="4098925" y="6091238"/>
            <a:ext cx="1981200" cy="685800"/>
          </a:xfrm>
          <a:prstGeom prst="wedgeRoundRectCallout">
            <a:avLst>
              <a:gd name="adj1" fmla="val 62568"/>
              <a:gd name="adj2" fmla="val -6849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Had a romantic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BA99A-ED1A-3A45-9479-70FC73CF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358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Arial" panose="020B0604020202020204" pitchFamily="34" charset="0"/>
              </a:rPr>
              <a:t>Note:</a:t>
            </a:r>
            <a:r>
              <a:rPr lang="en-US" altLang="en-US" sz="2400" dirty="0">
                <a:latin typeface="Arial" panose="020B0604020202020204" pitchFamily="34" charset="0"/>
              </a:rPr>
              <a:t> The existence of an edge between two nodes can also be very sensitive.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84F39-D542-4642-8ACC-6657C5F4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79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allAtOnce" animBg="1"/>
      <p:bldP spid="8" grpId="0" build="allAtOnce" animBg="1"/>
      <p:bldP spid="9" grpId="0" build="allAtOnce" animBg="1"/>
      <p:bldP spid="5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60C7-F400-1D40-ABDB-01BB2564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Releasing social graph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8E3E2-C018-5A4A-B723-1B8DB86D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45009" cy="4351338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Select subset of nodes             and subsets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 of node and edge attributes to be released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Compute the induced subgraph on </a:t>
            </a:r>
            <a:r>
              <a:rPr lang="en-US" alt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san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Remove some edges and add fake edges (perturbation)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: a sanitized subset of nodes and edges with the corresponding attributes.</a:t>
            </a:r>
          </a:p>
        </p:txBody>
      </p:sp>
      <p:graphicFrame>
        <p:nvGraphicFramePr>
          <p:cNvPr id="14" name="Object 1" descr="subset of nodes">
            <a:extLst>
              <a:ext uri="{FF2B5EF4-FFF2-40B4-BE49-F238E27FC236}">
                <a16:creationId xmlns:a16="http://schemas.microsoft.com/office/drawing/2014/main" id="{C6DF45C2-55FE-6146-B469-04767D402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51062"/>
              </p:ext>
            </p:extLst>
          </p:nvPr>
        </p:nvGraphicFramePr>
        <p:xfrm>
          <a:off x="4876667" y="1871147"/>
          <a:ext cx="10239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Equation" r:id="rId5" imgW="12585700" imgH="5270500" progId="Equation.3">
                  <p:embed/>
                </p:oleObj>
              </mc:Choice>
              <mc:Fallback>
                <p:oleObj name="Equation" r:id="rId5" imgW="12585700" imgH="5270500" progId="Equation.3">
                  <p:embed/>
                  <p:pic>
                    <p:nvPicPr>
                      <p:cNvPr id="14" name="Object 1">
                        <a:extLst>
                          <a:ext uri="{FF2B5EF4-FFF2-40B4-BE49-F238E27FC236}">
                            <a16:creationId xmlns:a16="http://schemas.microsoft.com/office/drawing/2014/main" id="{C6DF45C2-55FE-6146-B469-04767D402D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67" y="1871147"/>
                        <a:ext cx="1023938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 descr="subset of node and edge attributes">
            <a:extLst>
              <a:ext uri="{FF2B5EF4-FFF2-40B4-BE49-F238E27FC236}">
                <a16:creationId xmlns:a16="http://schemas.microsoft.com/office/drawing/2014/main" id="{F3D42E83-5CD9-F24B-97BF-CBF604BDD1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827350"/>
              </p:ext>
            </p:extLst>
          </p:nvPr>
        </p:nvGraphicFramePr>
        <p:xfrm>
          <a:off x="8056562" y="1900459"/>
          <a:ext cx="1925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" name="Equation" r:id="rId7" imgW="26619200" imgH="5270500" progId="Equation.3">
                  <p:embed/>
                </p:oleObj>
              </mc:Choice>
              <mc:Fallback>
                <p:oleObj name="Equation" r:id="rId7" imgW="26619200" imgH="52705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F3D42E83-5CD9-F24B-97BF-CBF604BDD1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2" y="1900459"/>
                        <a:ext cx="192563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6" descr="http://www.softicons.com/download/application-icons/soft-icons-by-kyo-tux/png/128/User-Male.png">
            <a:extLst>
              <a:ext uri="{FF2B5EF4-FFF2-40B4-BE49-F238E27FC236}">
                <a16:creationId xmlns:a16="http://schemas.microsoft.com/office/drawing/2014/main" id="{EF2EDE8B-A70C-0A41-93B9-82B37936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009" y="3371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traight Connector 18" descr="&quot;&quot;">
            <a:extLst>
              <a:ext uri="{FF2B5EF4-FFF2-40B4-BE49-F238E27FC236}">
                <a16:creationId xmlns:a16="http://schemas.microsoft.com/office/drawing/2014/main" id="{76858DB9-0538-B348-821A-B53EA2825A7D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8616509" y="3028195"/>
            <a:ext cx="5334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" name="Picture 6" descr="&quot;&quot;">
            <a:extLst>
              <a:ext uri="{FF2B5EF4-FFF2-40B4-BE49-F238E27FC236}">
                <a16:creationId xmlns:a16="http://schemas.microsoft.com/office/drawing/2014/main" id="{D7E8B95B-8298-484D-87A6-349DF78F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009" y="5428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&quot;&quot;">
            <a:extLst>
              <a:ext uri="{FF2B5EF4-FFF2-40B4-BE49-F238E27FC236}">
                <a16:creationId xmlns:a16="http://schemas.microsoft.com/office/drawing/2014/main" id="{DD625D9C-EF88-5B43-A4BA-C1440EA1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09" y="24566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&quot;&quot;">
            <a:extLst>
              <a:ext uri="{FF2B5EF4-FFF2-40B4-BE49-F238E27FC236}">
                <a16:creationId xmlns:a16="http://schemas.microsoft.com/office/drawing/2014/main" id="{1DEE0DD1-C309-4541-9C98-7FE12F18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09" y="4285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&quot;&quot;">
            <a:extLst>
              <a:ext uri="{FF2B5EF4-FFF2-40B4-BE49-F238E27FC236}">
                <a16:creationId xmlns:a16="http://schemas.microsoft.com/office/drawing/2014/main" id="{F25140A2-C9C8-3C49-A6CD-26DE8E64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809" y="24566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 descr="&quot;&quot;">
            <a:extLst>
              <a:ext uri="{FF2B5EF4-FFF2-40B4-BE49-F238E27FC236}">
                <a16:creationId xmlns:a16="http://schemas.microsoft.com/office/drawing/2014/main" id="{DE8D80C1-79C5-FA4D-8671-1175B838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09" y="24566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traight Connector 21" descr="&quot;&quot;">
            <a:extLst>
              <a:ext uri="{FF2B5EF4-FFF2-40B4-BE49-F238E27FC236}">
                <a16:creationId xmlns:a16="http://schemas.microsoft.com/office/drawing/2014/main" id="{ED707FA3-575A-6B47-BCEC-09778780381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426009" y="3599695"/>
            <a:ext cx="533400" cy="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Straight Connector 24" descr="&quot;&quot;">
            <a:extLst>
              <a:ext uri="{FF2B5EF4-FFF2-40B4-BE49-F238E27FC236}">
                <a16:creationId xmlns:a16="http://schemas.microsoft.com/office/drawing/2014/main" id="{4A7CECAD-22AE-8F48-BAE4-25056D71C0E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9073709" y="3028195"/>
            <a:ext cx="5334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Straight Connector 30" descr="&quot;&quot;">
            <a:extLst>
              <a:ext uri="{FF2B5EF4-FFF2-40B4-BE49-F238E27FC236}">
                <a16:creationId xmlns:a16="http://schemas.microsoft.com/office/drawing/2014/main" id="{49B78144-686C-F44F-85E4-2D56AF773E3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26109" y="3866395"/>
            <a:ext cx="457200" cy="3810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" name="Picture 2" descr="&quot;&quot;">
            <a:extLst>
              <a:ext uri="{FF2B5EF4-FFF2-40B4-BE49-F238E27FC236}">
                <a16:creationId xmlns:a16="http://schemas.microsoft.com/office/drawing/2014/main" id="{A51BBD06-36C2-424B-A1CE-7C180985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609" y="4285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&quot;&quot;">
            <a:extLst>
              <a:ext uri="{FF2B5EF4-FFF2-40B4-BE49-F238E27FC236}">
                <a16:creationId xmlns:a16="http://schemas.microsoft.com/office/drawing/2014/main" id="{9488482C-0773-3045-8CC1-B8B7345E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09" y="3371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traight Connector 33" descr="&quot;&quot;">
            <a:extLst>
              <a:ext uri="{FF2B5EF4-FFF2-40B4-BE49-F238E27FC236}">
                <a16:creationId xmlns:a16="http://schemas.microsoft.com/office/drawing/2014/main" id="{AF326B26-308F-4C42-9570-CAC2CBB742E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78409" y="3904495"/>
            <a:ext cx="4572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Straight Connector 55" descr="&quot;&quot;">
            <a:extLst>
              <a:ext uri="{FF2B5EF4-FFF2-40B4-BE49-F238E27FC236}">
                <a16:creationId xmlns:a16="http://schemas.microsoft.com/office/drawing/2014/main" id="{5838CD17-69E9-B545-98F5-DA3471524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0409" y="3585408"/>
            <a:ext cx="1219200" cy="1587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Straight Connector 65" descr="&quot;&quot;">
            <a:extLst>
              <a:ext uri="{FF2B5EF4-FFF2-40B4-BE49-F238E27FC236}">
                <a16:creationId xmlns:a16="http://schemas.microsoft.com/office/drawing/2014/main" id="{1CB051C6-2673-454A-8920-18137DE69A0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0292909" y="3028195"/>
            <a:ext cx="5334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9" name="Picture 2" descr="&quot;&quot;">
            <a:extLst>
              <a:ext uri="{FF2B5EF4-FFF2-40B4-BE49-F238E27FC236}">
                <a16:creationId xmlns:a16="http://schemas.microsoft.com/office/drawing/2014/main" id="{4FB899D5-2D0E-824B-823A-FC3B480F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09" y="4285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Straight Connector 69" descr="&quot;&quot;">
            <a:extLst>
              <a:ext uri="{FF2B5EF4-FFF2-40B4-BE49-F238E27FC236}">
                <a16:creationId xmlns:a16="http://schemas.microsoft.com/office/drawing/2014/main" id="{C1EC921B-31BC-4E49-B911-2CCF4A1799C7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10750109" y="3028195"/>
            <a:ext cx="5334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Straight Connector 70" descr="&quot;&quot;">
            <a:extLst>
              <a:ext uri="{FF2B5EF4-FFF2-40B4-BE49-F238E27FC236}">
                <a16:creationId xmlns:a16="http://schemas.microsoft.com/office/drawing/2014/main" id="{53A7BE8C-5B3B-EE44-A4F5-3F3000DE10F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902509" y="3866395"/>
            <a:ext cx="457200" cy="3810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" name="Picture 2" descr="&quot;&quot;">
            <a:extLst>
              <a:ext uri="{FF2B5EF4-FFF2-40B4-BE49-F238E27FC236}">
                <a16:creationId xmlns:a16="http://schemas.microsoft.com/office/drawing/2014/main" id="{B39606CE-F4B4-4E4E-8988-C1D06FDF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009" y="4285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Straight Connector 72" descr="&quot;&quot;">
            <a:extLst>
              <a:ext uri="{FF2B5EF4-FFF2-40B4-BE49-F238E27FC236}">
                <a16:creationId xmlns:a16="http://schemas.microsoft.com/office/drawing/2014/main" id="{1F770668-777A-1746-9F4E-B2A807ECCA5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0254809" y="3904495"/>
            <a:ext cx="457200" cy="304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Straight Connector 74" descr="&quot;&quot;">
            <a:extLst>
              <a:ext uri="{FF2B5EF4-FFF2-40B4-BE49-F238E27FC236}">
                <a16:creationId xmlns:a16="http://schemas.microsoft.com/office/drawing/2014/main" id="{5A65E324-D959-1B42-8B21-DF5A41FAE99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9911909" y="5009395"/>
            <a:ext cx="685800" cy="1524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5" name="Picture 6" descr="&quot;&quot;">
            <a:extLst>
              <a:ext uri="{FF2B5EF4-FFF2-40B4-BE49-F238E27FC236}">
                <a16:creationId xmlns:a16="http://schemas.microsoft.com/office/drawing/2014/main" id="{D4B5A8D1-FFA9-C644-BB1B-93C2ED80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609" y="5428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Straight Connector 77" descr="&quot;&quot;">
            <a:extLst>
              <a:ext uri="{FF2B5EF4-FFF2-40B4-BE49-F238E27FC236}">
                <a16:creationId xmlns:a16="http://schemas.microsoft.com/office/drawing/2014/main" id="{498450C2-78FF-9344-8E64-29D60287B72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921309" y="4780795"/>
            <a:ext cx="762000" cy="6858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7" name="Straight Connector 79" descr="&quot;&quot;">
            <a:extLst>
              <a:ext uri="{FF2B5EF4-FFF2-40B4-BE49-F238E27FC236}">
                <a16:creationId xmlns:a16="http://schemas.microsoft.com/office/drawing/2014/main" id="{0891EE23-D5CE-7240-B8DB-C1C5070975CA}"/>
              </a:ext>
            </a:extLst>
          </p:cNvPr>
          <p:cNvCxnSpPr>
            <a:cxnSpLocks noChangeShapeType="1"/>
            <a:stCxn id="18" idx="2"/>
            <a:endCxn id="35" idx="0"/>
          </p:cNvCxnSpPr>
          <p:nvPr/>
        </p:nvCxnSpPr>
        <p:spPr bwMode="auto">
          <a:xfrm rot="16200000" flipH="1">
            <a:off x="8426009" y="4971295"/>
            <a:ext cx="685800" cy="2286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82" descr="&quot;&quot;">
            <a:extLst>
              <a:ext uri="{FF2B5EF4-FFF2-40B4-BE49-F238E27FC236}">
                <a16:creationId xmlns:a16="http://schemas.microsoft.com/office/drawing/2014/main" id="{F3E59ED6-2DEC-CD46-81FD-18E00C232175}"/>
              </a:ext>
            </a:extLst>
          </p:cNvPr>
          <p:cNvCxnSpPr>
            <a:cxnSpLocks noChangeShapeType="1"/>
            <a:stCxn id="35" idx="3"/>
            <a:endCxn id="15" idx="1"/>
          </p:cNvCxnSpPr>
          <p:nvPr/>
        </p:nvCxnSpPr>
        <p:spPr bwMode="auto">
          <a:xfrm>
            <a:off x="9111809" y="5657095"/>
            <a:ext cx="838200" cy="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Straight Connector 32" descr="&quot;&quot;">
            <a:extLst>
              <a:ext uri="{FF2B5EF4-FFF2-40B4-BE49-F238E27FC236}">
                <a16:creationId xmlns:a16="http://schemas.microsoft.com/office/drawing/2014/main" id="{D18B5DCB-170E-7646-AD47-95FFDD6F2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3409" y="2609095"/>
            <a:ext cx="609600" cy="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0" name="Picture 6" descr="&quot;&quot;">
            <a:extLst>
              <a:ext uri="{FF2B5EF4-FFF2-40B4-BE49-F238E27FC236}">
                <a16:creationId xmlns:a16="http://schemas.microsoft.com/office/drawing/2014/main" id="{3D12A938-40FE-F94C-9FCF-39704296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09" y="24566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36" descr="&quot;&quot;">
            <a:extLst>
              <a:ext uri="{FF2B5EF4-FFF2-40B4-BE49-F238E27FC236}">
                <a16:creationId xmlns:a16="http://schemas.microsoft.com/office/drawing/2014/main" id="{1D64DC37-037A-A748-A4CB-AB8AAD70B9ED}"/>
              </a:ext>
            </a:extLst>
          </p:cNvPr>
          <p:cNvCxnSpPr>
            <a:cxnSpLocks noChangeShapeType="1"/>
            <a:stCxn id="15" idx="3"/>
            <a:endCxn id="32" idx="2"/>
          </p:cNvCxnSpPr>
          <p:nvPr/>
        </p:nvCxnSpPr>
        <p:spPr bwMode="auto">
          <a:xfrm flipV="1">
            <a:off x="10407209" y="4742695"/>
            <a:ext cx="914400" cy="91440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Straight Connector 38" descr="&quot;&quot;">
            <a:extLst>
              <a:ext uri="{FF2B5EF4-FFF2-40B4-BE49-F238E27FC236}">
                <a16:creationId xmlns:a16="http://schemas.microsoft.com/office/drawing/2014/main" id="{19F2A65C-DCF6-514B-8904-31614B6E4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3409" y="4514095"/>
            <a:ext cx="685800" cy="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3" name="Picture 6" descr="&quot;&quot;">
            <a:extLst>
              <a:ext uri="{FF2B5EF4-FFF2-40B4-BE49-F238E27FC236}">
                <a16:creationId xmlns:a16="http://schemas.microsoft.com/office/drawing/2014/main" id="{D9D8E0B2-4B14-E947-9196-ACBDBD93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609" y="3371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Straight Connector 37" descr="&quot;&quot;">
            <a:extLst>
              <a:ext uri="{FF2B5EF4-FFF2-40B4-BE49-F238E27FC236}">
                <a16:creationId xmlns:a16="http://schemas.microsoft.com/office/drawing/2014/main" id="{81C25626-F991-AA48-8968-E60579EFEBA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9340409" y="3725108"/>
            <a:ext cx="1219200" cy="1587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5" name="Straight Connector 82" descr="&quot;&quot;">
            <a:extLst>
              <a:ext uri="{FF2B5EF4-FFF2-40B4-BE49-F238E27FC236}">
                <a16:creationId xmlns:a16="http://schemas.microsoft.com/office/drawing/2014/main" id="{298108D9-5CD9-C14F-8662-3E775F8AEB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29113" y="2609095"/>
            <a:ext cx="641791" cy="0"/>
          </a:xfrm>
          <a:prstGeom prst="line">
            <a:avLst/>
          </a:prstGeom>
          <a:noFill/>
          <a:ln w="26425" cap="flat" cmpd="sng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6B32-3D09-144E-9810-557CB5C8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8634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 animBg="1"/>
      <p:bldP spid="23" grpId="0" animBg="1"/>
      <p:bldP spid="30" grpId="0" animBg="1"/>
      <p:bldP spid="36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5606C9-45DE-A646-8C4D-F3E6E64D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Other social graphs are out there</a:t>
            </a:r>
            <a:endParaRPr lang="en-US" dirty="0"/>
          </a:p>
        </p:txBody>
      </p:sp>
      <p:pic>
        <p:nvPicPr>
          <p:cNvPr id="4" name="Picture 3" descr="Flickr social graph">
            <a:extLst>
              <a:ext uri="{FF2B5EF4-FFF2-40B4-BE49-F238E27FC236}">
                <a16:creationId xmlns:a16="http://schemas.microsoft.com/office/drawing/2014/main" id="{9DB248AC-415E-C244-A6AC-2C7893AE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12" y="1915753"/>
            <a:ext cx="2357453" cy="2242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596504-276D-3441-BA5C-FEAD12FD7459}"/>
              </a:ext>
            </a:extLst>
          </p:cNvPr>
          <p:cNvSpPr txBox="1"/>
          <p:nvPr/>
        </p:nvSpPr>
        <p:spPr>
          <a:xfrm>
            <a:off x="856571" y="15298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Flickr</a:t>
            </a:r>
          </a:p>
        </p:txBody>
      </p:sp>
      <p:pic>
        <p:nvPicPr>
          <p:cNvPr id="5" name="Picture 2" descr="twitter social graph">
            <a:extLst>
              <a:ext uri="{FF2B5EF4-FFF2-40B4-BE49-F238E27FC236}">
                <a16:creationId xmlns:a16="http://schemas.microsoft.com/office/drawing/2014/main" id="{40A47EB6-C606-9D4A-9168-96A96AF4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6997" y="1785475"/>
            <a:ext cx="2214578" cy="211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13E24A-DEC9-6341-B986-C0F0456DF4F5}"/>
              </a:ext>
            </a:extLst>
          </p:cNvPr>
          <p:cNvSpPr txBox="1"/>
          <p:nvPr/>
        </p:nvSpPr>
        <p:spPr>
          <a:xfrm>
            <a:off x="3883801" y="1396726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  <p:pic>
        <p:nvPicPr>
          <p:cNvPr id="8" name="Picture 2" descr="overlap between flickr and twitter">
            <a:extLst>
              <a:ext uri="{FF2B5EF4-FFF2-40B4-BE49-F238E27FC236}">
                <a16:creationId xmlns:a16="http://schemas.microsoft.com/office/drawing/2014/main" id="{49A58BE0-40E3-F248-A675-D367FFB7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6588" y="4640472"/>
            <a:ext cx="3086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59A0A3-8681-1C4B-80D7-6E67E6FAF5DA}"/>
              </a:ext>
            </a:extLst>
          </p:cNvPr>
          <p:cNvSpPr/>
          <p:nvPr/>
        </p:nvSpPr>
        <p:spPr>
          <a:xfrm>
            <a:off x="1338554" y="6239303"/>
            <a:ext cx="3394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auxiliary information from overlap</a:t>
            </a:r>
          </a:p>
        </p:txBody>
      </p:sp>
      <p:cxnSp>
        <p:nvCxnSpPr>
          <p:cNvPr id="16" name="Straight Connector 15" descr="dividor">
            <a:extLst>
              <a:ext uri="{FF2B5EF4-FFF2-40B4-BE49-F238E27FC236}">
                <a16:creationId xmlns:a16="http://schemas.microsoft.com/office/drawing/2014/main" id="{2D486638-88DD-124A-9960-3BFBA4F3CA64}"/>
              </a:ext>
            </a:extLst>
          </p:cNvPr>
          <p:cNvCxnSpPr/>
          <p:nvPr/>
        </p:nvCxnSpPr>
        <p:spPr>
          <a:xfrm>
            <a:off x="6019800" y="1714488"/>
            <a:ext cx="0" cy="4709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detect the common known users">
            <a:extLst>
              <a:ext uri="{FF2B5EF4-FFF2-40B4-BE49-F238E27FC236}">
                <a16:creationId xmlns:a16="http://schemas.microsoft.com/office/drawing/2014/main" id="{20BA500B-DCE6-EB44-8157-606CAF60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39" y="1714488"/>
            <a:ext cx="5214974" cy="216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39BE23-42D4-DE4D-9E71-1DD0AA764C22}"/>
              </a:ext>
            </a:extLst>
          </p:cNvPr>
          <p:cNvSpPr/>
          <p:nvPr/>
        </p:nvSpPr>
        <p:spPr>
          <a:xfrm>
            <a:off x="8549639" y="1517922"/>
            <a:ext cx="216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1. Seed identification</a:t>
            </a:r>
          </a:p>
        </p:txBody>
      </p:sp>
      <p:pic>
        <p:nvPicPr>
          <p:cNvPr id="14" name="Picture 3" descr="identify common neighbors">
            <a:extLst>
              <a:ext uri="{FF2B5EF4-FFF2-40B4-BE49-F238E27FC236}">
                <a16:creationId xmlns:a16="http://schemas.microsoft.com/office/drawing/2014/main" id="{E4802F48-10A4-7E41-AFC1-C1BAC3A0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7807" y="4257089"/>
            <a:ext cx="5515359" cy="225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7CA5FB-85AA-A34E-903E-DCC4DA9069EC}"/>
              </a:ext>
            </a:extLst>
          </p:cNvPr>
          <p:cNvSpPr/>
          <p:nvPr/>
        </p:nvSpPr>
        <p:spPr>
          <a:xfrm>
            <a:off x="7135603" y="4158209"/>
            <a:ext cx="4186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		2. Propagation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7A1BCA3-2BD1-FC48-8F36-009AA7C5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64F53-DBA7-D74F-9645-E5245215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Seed Identification</a:t>
            </a:r>
            <a:endParaRPr lang="en-US" dirty="0"/>
          </a:p>
        </p:txBody>
      </p:sp>
      <p:sp>
        <p:nvSpPr>
          <p:cNvPr id="7" name="Oval 6" descr="&quot;&quot;">
            <a:extLst>
              <a:ext uri="{FF2B5EF4-FFF2-40B4-BE49-F238E27FC236}">
                <a16:creationId xmlns:a16="http://schemas.microsoft.com/office/drawing/2014/main" id="{18DD70B9-0800-644D-AB21-23FBFAFDE548}"/>
              </a:ext>
            </a:extLst>
          </p:cNvPr>
          <p:cNvSpPr/>
          <p:nvPr/>
        </p:nvSpPr>
        <p:spPr>
          <a:xfrm>
            <a:off x="2406598" y="2326598"/>
            <a:ext cx="3200400" cy="2514600"/>
          </a:xfrm>
          <a:prstGeom prst="ellipse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                AUXILIARY</a:t>
            </a:r>
          </a:p>
        </p:txBody>
      </p:sp>
      <p:sp>
        <p:nvSpPr>
          <p:cNvPr id="8" name="Oval 7" descr="&quot;&quot;">
            <a:extLst>
              <a:ext uri="{FF2B5EF4-FFF2-40B4-BE49-F238E27FC236}">
                <a16:creationId xmlns:a16="http://schemas.microsoft.com/office/drawing/2014/main" id="{951586A1-4222-884F-81A8-B6D9A18362B0}"/>
              </a:ext>
            </a:extLst>
          </p:cNvPr>
          <p:cNvSpPr/>
          <p:nvPr/>
        </p:nvSpPr>
        <p:spPr>
          <a:xfrm>
            <a:off x="907582" y="2364698"/>
            <a:ext cx="3048000" cy="2438400"/>
          </a:xfrm>
          <a:prstGeom prst="ellipse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</a:rPr>
              <a:t>TARGET</a:t>
            </a:r>
          </a:p>
        </p:txBody>
      </p:sp>
      <p:pic>
        <p:nvPicPr>
          <p:cNvPr id="33794" name="Picture 2" descr="&quot;&quot;">
            <a:extLst>
              <a:ext uri="{FF2B5EF4-FFF2-40B4-BE49-F238E27FC236}">
                <a16:creationId xmlns:a16="http://schemas.microsoft.com/office/drawing/2014/main" id="{19698993-8206-EC4B-A36A-B517F62D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183" y="3126699"/>
            <a:ext cx="10191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35F1931-E0E2-8341-BA45-7F2BA60E3C42}"/>
              </a:ext>
            </a:extLst>
          </p:cNvPr>
          <p:cNvSpPr/>
          <p:nvPr/>
        </p:nvSpPr>
        <p:spPr>
          <a:xfrm>
            <a:off x="6773055" y="1587499"/>
            <a:ext cx="4244715" cy="25019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defRPr/>
            </a:pPr>
            <a:r>
              <a:rPr lang="en-US" b="1" dirty="0">
                <a:solidFill>
                  <a:sysClr val="windowText" lastClr="000000"/>
                </a:solidFill>
              </a:rPr>
              <a:t>Input</a:t>
            </a:r>
            <a:r>
              <a:rPr lang="en-US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A clique of </a:t>
            </a:r>
            <a:r>
              <a:rPr lang="en-US" b="1" dirty="0">
                <a:solidFill>
                  <a:sysClr val="windowText" lastClr="000000"/>
                </a:solidFill>
              </a:rPr>
              <a:t>k</a:t>
            </a:r>
            <a:r>
              <a:rPr lang="en-US" dirty="0">
                <a:solidFill>
                  <a:sysClr val="windowText" lastClr="000000"/>
                </a:solidFill>
              </a:rPr>
              <a:t> nodes (likely to be known to be common to both graphs).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Degree of each of these nodes (in AUXILIARY)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Number of common neighbors for each pair of nodes (in AUXILIARY)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FB98604-774D-EF49-A3E1-95414F92DC4C}"/>
              </a:ext>
            </a:extLst>
          </p:cNvPr>
          <p:cNvSpPr/>
          <p:nvPr/>
        </p:nvSpPr>
        <p:spPr>
          <a:xfrm>
            <a:off x="7162800" y="4457699"/>
            <a:ext cx="3465226" cy="2257893"/>
          </a:xfrm>
          <a:prstGeom prst="wedgeRoundRectCallout">
            <a:avLst>
              <a:gd name="adj1" fmla="val -60855"/>
              <a:gd name="adj2" fmla="val 2436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defRPr/>
            </a:pPr>
            <a:r>
              <a:rPr lang="en-US" b="1" dirty="0">
                <a:solidFill>
                  <a:sysClr val="windowText" lastClr="000000"/>
                </a:solidFill>
              </a:rPr>
              <a:t>Algorithm</a:t>
            </a:r>
            <a:r>
              <a:rPr lang="en-US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Search for a unique k-clique (on TARGET) that has: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matching  degrees (with some error factor)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common neighbor counts</a:t>
            </a:r>
          </a:p>
          <a:p>
            <a:pPr marL="342900" indent="-342900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Outputs </a:t>
            </a:r>
            <a:r>
              <a:rPr lang="en-US" sz="2000" i="1" dirty="0">
                <a:solidFill>
                  <a:sysClr val="windowText" lastClr="000000"/>
                </a:solidFill>
              </a:rPr>
              <a:t>µ</a:t>
            </a:r>
            <a:r>
              <a:rPr lang="en-US" sz="2000" i="1" baseline="-25000" dirty="0">
                <a:solidFill>
                  <a:sysClr val="windowText" lastClr="000000"/>
                </a:solidFill>
              </a:rPr>
              <a:t>s</a:t>
            </a:r>
            <a:r>
              <a:rPr lang="en-US" dirty="0">
                <a:solidFill>
                  <a:sysClr val="windowText" lastClr="000000"/>
                </a:solidFill>
              </a:rPr>
              <a:t>, a p</a:t>
            </a:r>
            <a:r>
              <a:rPr lang="en-US" sz="1600" dirty="0">
                <a:solidFill>
                  <a:sysClr val="windowText" lastClr="000000"/>
                </a:solidFill>
              </a:rPr>
              <a:t>artial mapping.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7C213-27FE-1047-A6F2-209EF77B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4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build="allAtOnce" animBg="1"/>
      <p:bldP spid="13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61" y="1993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403" y="1745291"/>
            <a:ext cx="6328348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Propagation stage is a self-reinforcing process.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G1(V1, E1)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G2(V2, E2)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“seed” mapping between the two.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Output: New Mappings between nodes in G1 and G2 besides seed mappings.</a:t>
            </a:r>
          </a:p>
        </p:txBody>
      </p:sp>
      <p:sp>
        <p:nvSpPr>
          <p:cNvPr id="4" name="Oval 3" descr="&quot;&quot;">
            <a:extLst>
              <a:ext uri="{FF2B5EF4-FFF2-40B4-BE49-F238E27FC236}">
                <a16:creationId xmlns:a16="http://schemas.microsoft.com/office/drawing/2014/main" id="{B7FF9B66-1D72-5548-9AE0-F8998CED09AC}"/>
              </a:ext>
            </a:extLst>
          </p:cNvPr>
          <p:cNvSpPr/>
          <p:nvPr/>
        </p:nvSpPr>
        <p:spPr>
          <a:xfrm>
            <a:off x="7619119" y="2713719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 descr="&quot;&quot;">
            <a:extLst>
              <a:ext uri="{FF2B5EF4-FFF2-40B4-BE49-F238E27FC236}">
                <a16:creationId xmlns:a16="http://schemas.microsoft.com/office/drawing/2014/main" id="{0AA3FCF5-1308-C84F-98E7-2B47304CE8F7}"/>
              </a:ext>
            </a:extLst>
          </p:cNvPr>
          <p:cNvSpPr/>
          <p:nvPr/>
        </p:nvSpPr>
        <p:spPr>
          <a:xfrm>
            <a:off x="7480189" y="3992753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" name="Oval 5" descr="&quot;&quot;">
            <a:extLst>
              <a:ext uri="{FF2B5EF4-FFF2-40B4-BE49-F238E27FC236}">
                <a16:creationId xmlns:a16="http://schemas.microsoft.com/office/drawing/2014/main" id="{66A9FA12-B11C-8A44-9E86-D9DDF6AE8006}"/>
              </a:ext>
            </a:extLst>
          </p:cNvPr>
          <p:cNvSpPr/>
          <p:nvPr/>
        </p:nvSpPr>
        <p:spPr>
          <a:xfrm>
            <a:off x="7989598" y="3795979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 descr="&quot;&quot;">
            <a:extLst>
              <a:ext uri="{FF2B5EF4-FFF2-40B4-BE49-F238E27FC236}">
                <a16:creationId xmlns:a16="http://schemas.microsoft.com/office/drawing/2014/main" id="{0761DF59-8276-734A-AE4D-C772F1D6581A}"/>
              </a:ext>
            </a:extLst>
          </p:cNvPr>
          <p:cNvSpPr/>
          <p:nvPr/>
        </p:nvSpPr>
        <p:spPr>
          <a:xfrm>
            <a:off x="7063400" y="3451623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 descr="&quot;&quot;">
            <a:extLst>
              <a:ext uri="{FF2B5EF4-FFF2-40B4-BE49-F238E27FC236}">
                <a16:creationId xmlns:a16="http://schemas.microsoft.com/office/drawing/2014/main" id="{4C5390C7-C7FB-924F-AB2A-B3D04ABAF7F7}"/>
              </a:ext>
            </a:extLst>
          </p:cNvPr>
          <p:cNvSpPr/>
          <p:nvPr/>
        </p:nvSpPr>
        <p:spPr>
          <a:xfrm>
            <a:off x="8313767" y="2959687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 descr="&quot;&quot;">
            <a:extLst>
              <a:ext uri="{FF2B5EF4-FFF2-40B4-BE49-F238E27FC236}">
                <a16:creationId xmlns:a16="http://schemas.microsoft.com/office/drawing/2014/main" id="{A677D019-F384-A64A-A5BF-C3022C98F8A7}"/>
              </a:ext>
            </a:extLst>
          </p:cNvPr>
          <p:cNvSpPr/>
          <p:nvPr/>
        </p:nvSpPr>
        <p:spPr>
          <a:xfrm>
            <a:off x="7063400" y="2369364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&quot;&quot;">
            <a:extLst>
              <a:ext uri="{FF2B5EF4-FFF2-40B4-BE49-F238E27FC236}">
                <a16:creationId xmlns:a16="http://schemas.microsoft.com/office/drawing/2014/main" id="{36000A45-3E35-074A-B2D5-269FE1787A6D}"/>
              </a:ext>
            </a:extLst>
          </p:cNvPr>
          <p:cNvSpPr/>
          <p:nvPr/>
        </p:nvSpPr>
        <p:spPr>
          <a:xfrm>
            <a:off x="7850668" y="1975816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 descr="&quot;&quot;">
            <a:extLst>
              <a:ext uri="{FF2B5EF4-FFF2-40B4-BE49-F238E27FC236}">
                <a16:creationId xmlns:a16="http://schemas.microsoft.com/office/drawing/2014/main" id="{6F93CBF7-F08A-254C-8E77-48DC2E8EAC89}"/>
              </a:ext>
            </a:extLst>
          </p:cNvPr>
          <p:cNvSpPr/>
          <p:nvPr/>
        </p:nvSpPr>
        <p:spPr>
          <a:xfrm>
            <a:off x="9980923" y="1975816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2" name="Oval 11" descr="&quot;&quot;">
            <a:extLst>
              <a:ext uri="{FF2B5EF4-FFF2-40B4-BE49-F238E27FC236}">
                <a16:creationId xmlns:a16="http://schemas.microsoft.com/office/drawing/2014/main" id="{21F8C40E-F897-2B41-8E48-8D32A8E5FD75}"/>
              </a:ext>
            </a:extLst>
          </p:cNvPr>
          <p:cNvSpPr/>
          <p:nvPr/>
        </p:nvSpPr>
        <p:spPr>
          <a:xfrm>
            <a:off x="10351403" y="2664526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Oval 12" descr="&quot;&quot;">
            <a:extLst>
              <a:ext uri="{FF2B5EF4-FFF2-40B4-BE49-F238E27FC236}">
                <a16:creationId xmlns:a16="http://schemas.microsoft.com/office/drawing/2014/main" id="{23CF12B4-7395-A441-A088-DBFDC015949F}"/>
              </a:ext>
            </a:extLst>
          </p:cNvPr>
          <p:cNvSpPr/>
          <p:nvPr/>
        </p:nvSpPr>
        <p:spPr>
          <a:xfrm>
            <a:off x="11046051" y="2320171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4" name="Oval 13" descr="&quot;&quot;">
            <a:extLst>
              <a:ext uri="{FF2B5EF4-FFF2-40B4-BE49-F238E27FC236}">
                <a16:creationId xmlns:a16="http://schemas.microsoft.com/office/drawing/2014/main" id="{B14D491F-4967-FE40-B2E8-D7BA5404E577}"/>
              </a:ext>
            </a:extLst>
          </p:cNvPr>
          <p:cNvSpPr/>
          <p:nvPr/>
        </p:nvSpPr>
        <p:spPr>
          <a:xfrm>
            <a:off x="9703064" y="2762913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" name="Oval 14" descr="&quot;&quot;">
            <a:extLst>
              <a:ext uri="{FF2B5EF4-FFF2-40B4-BE49-F238E27FC236}">
                <a16:creationId xmlns:a16="http://schemas.microsoft.com/office/drawing/2014/main" id="{9FA9CC19-25E4-B94C-8D71-C183E2E907CF}"/>
              </a:ext>
            </a:extLst>
          </p:cNvPr>
          <p:cNvSpPr/>
          <p:nvPr/>
        </p:nvSpPr>
        <p:spPr>
          <a:xfrm>
            <a:off x="10073543" y="3550011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&quot;&quot;">
            <a:extLst>
              <a:ext uri="{FF2B5EF4-FFF2-40B4-BE49-F238E27FC236}">
                <a16:creationId xmlns:a16="http://schemas.microsoft.com/office/drawing/2014/main" id="{CE2F9CB2-242B-8941-B689-1F5ADD7AB227}"/>
              </a:ext>
            </a:extLst>
          </p:cNvPr>
          <p:cNvSpPr/>
          <p:nvPr/>
        </p:nvSpPr>
        <p:spPr>
          <a:xfrm>
            <a:off x="10953431" y="3156462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&quot;&quot;">
            <a:extLst>
              <a:ext uri="{FF2B5EF4-FFF2-40B4-BE49-F238E27FC236}">
                <a16:creationId xmlns:a16="http://schemas.microsoft.com/office/drawing/2014/main" id="{A4CB3652-530C-A445-937A-382A451FDDE6}"/>
              </a:ext>
            </a:extLst>
          </p:cNvPr>
          <p:cNvSpPr/>
          <p:nvPr/>
        </p:nvSpPr>
        <p:spPr>
          <a:xfrm>
            <a:off x="10768192" y="3992753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8" name="Oval 17" descr="&quot;&quot;">
            <a:extLst>
              <a:ext uri="{FF2B5EF4-FFF2-40B4-BE49-F238E27FC236}">
                <a16:creationId xmlns:a16="http://schemas.microsoft.com/office/drawing/2014/main" id="{0E1CFA5E-298D-C348-8079-65B27EEBF3D8}"/>
              </a:ext>
            </a:extLst>
          </p:cNvPr>
          <p:cNvSpPr/>
          <p:nvPr/>
        </p:nvSpPr>
        <p:spPr>
          <a:xfrm>
            <a:off x="8264365" y="3546726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" name="Oval 18" descr="&quot;&quot;">
            <a:extLst>
              <a:ext uri="{FF2B5EF4-FFF2-40B4-BE49-F238E27FC236}">
                <a16:creationId xmlns:a16="http://schemas.microsoft.com/office/drawing/2014/main" id="{6A9E166C-D7EB-094C-991B-67E3393476FA}"/>
              </a:ext>
            </a:extLst>
          </p:cNvPr>
          <p:cNvSpPr/>
          <p:nvPr/>
        </p:nvSpPr>
        <p:spPr>
          <a:xfrm>
            <a:off x="10629262" y="1729848"/>
            <a:ext cx="231549" cy="2459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 descr="&quot;&quot;">
            <a:extLst>
              <a:ext uri="{FF2B5EF4-FFF2-40B4-BE49-F238E27FC236}">
                <a16:creationId xmlns:a16="http://schemas.microsoft.com/office/drawing/2014/main" id="{ED9D7D85-8F17-F547-B4B0-84DDAB24FA2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8082218" y="2098800"/>
            <a:ext cx="18987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&quot;&quot;">
            <a:extLst>
              <a:ext uri="{FF2B5EF4-FFF2-40B4-BE49-F238E27FC236}">
                <a16:creationId xmlns:a16="http://schemas.microsoft.com/office/drawing/2014/main" id="{1BADD21C-36DB-1140-A311-0FD8374A8636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flipV="1">
            <a:off x="8545317" y="2885897"/>
            <a:ext cx="1157747" cy="196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&quot;&quot;">
            <a:extLst>
              <a:ext uri="{FF2B5EF4-FFF2-40B4-BE49-F238E27FC236}">
                <a16:creationId xmlns:a16="http://schemas.microsoft.com/office/drawing/2014/main" id="{0FAE3DA9-C3D6-9845-9D7F-7F49FA441AA2}"/>
              </a:ext>
            </a:extLst>
          </p:cNvPr>
          <p:cNvCxnSpPr>
            <a:stCxn id="5" idx="6"/>
            <a:endCxn id="17" idx="2"/>
          </p:cNvCxnSpPr>
          <p:nvPr/>
        </p:nvCxnSpPr>
        <p:spPr>
          <a:xfrm>
            <a:off x="7711739" y="4115737"/>
            <a:ext cx="30564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descr="dividor">
            <a:extLst>
              <a:ext uri="{FF2B5EF4-FFF2-40B4-BE49-F238E27FC236}">
                <a16:creationId xmlns:a16="http://schemas.microsoft.com/office/drawing/2014/main" id="{8AFBC3D6-7C98-5D47-B0A1-DF9A5E7A784B}"/>
              </a:ext>
            </a:extLst>
          </p:cNvPr>
          <p:cNvCxnSpPr/>
          <p:nvPr/>
        </p:nvCxnSpPr>
        <p:spPr>
          <a:xfrm rot="5400000">
            <a:off x="7431337" y="3205655"/>
            <a:ext cx="324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519AFA-06F5-9748-BE9D-6F23738A4EBE}"/>
              </a:ext>
            </a:extLst>
          </p:cNvPr>
          <p:cNvSpPr txBox="1"/>
          <p:nvPr/>
        </p:nvSpPr>
        <p:spPr>
          <a:xfrm>
            <a:off x="7850668" y="1434686"/>
            <a:ext cx="509409" cy="25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A9D6EB-391A-6C49-BD86-FA64FC2069D9}"/>
              </a:ext>
            </a:extLst>
          </p:cNvPr>
          <p:cNvSpPr txBox="1"/>
          <p:nvPr/>
        </p:nvSpPr>
        <p:spPr>
          <a:xfrm>
            <a:off x="9841994" y="1434686"/>
            <a:ext cx="509409" cy="25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G2</a:t>
            </a:r>
          </a:p>
        </p:txBody>
      </p:sp>
      <p:cxnSp>
        <p:nvCxnSpPr>
          <p:cNvPr id="26" name="Straight Connector 25" descr="&quot;&quot;">
            <a:extLst>
              <a:ext uri="{FF2B5EF4-FFF2-40B4-BE49-F238E27FC236}">
                <a16:creationId xmlns:a16="http://schemas.microsoft.com/office/drawing/2014/main" id="{786B4919-04F4-0E4A-B016-D41794A92382}"/>
              </a:ext>
            </a:extLst>
          </p:cNvPr>
          <p:cNvCxnSpPr>
            <a:cxnSpLocks/>
            <a:stCxn id="4" idx="6"/>
            <a:endCxn id="12" idx="1"/>
          </p:cNvCxnSpPr>
          <p:nvPr/>
        </p:nvCxnSpPr>
        <p:spPr>
          <a:xfrm flipV="1">
            <a:off x="7850668" y="2700547"/>
            <a:ext cx="2534645" cy="13615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 descr="&quot;&quot;">
            <a:extLst>
              <a:ext uri="{FF2B5EF4-FFF2-40B4-BE49-F238E27FC236}">
                <a16:creationId xmlns:a16="http://schemas.microsoft.com/office/drawing/2014/main" id="{2E8560BD-08B1-3440-9E10-607862ED02F0}"/>
              </a:ext>
            </a:extLst>
          </p:cNvPr>
          <p:cNvCxnSpPr>
            <a:stCxn id="4" idx="7"/>
            <a:endCxn id="10" idx="4"/>
          </p:cNvCxnSpPr>
          <p:nvPr/>
        </p:nvCxnSpPr>
        <p:spPr>
          <a:xfrm rot="5400000" flipH="1" flipV="1">
            <a:off x="7627623" y="2410920"/>
            <a:ext cx="527957" cy="149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 descr="&quot;&quot;">
            <a:extLst>
              <a:ext uri="{FF2B5EF4-FFF2-40B4-BE49-F238E27FC236}">
                <a16:creationId xmlns:a16="http://schemas.microsoft.com/office/drawing/2014/main" id="{2BAC9D89-2ACE-6F4A-88D0-8C8057948EF0}"/>
              </a:ext>
            </a:extLst>
          </p:cNvPr>
          <p:cNvCxnSpPr>
            <a:stCxn id="10" idx="3"/>
            <a:endCxn id="4" idx="0"/>
          </p:cNvCxnSpPr>
          <p:nvPr/>
        </p:nvCxnSpPr>
        <p:spPr>
          <a:xfrm rot="5400000">
            <a:off x="7545758" y="2374899"/>
            <a:ext cx="527957" cy="149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&quot;&quot;">
            <a:extLst>
              <a:ext uri="{FF2B5EF4-FFF2-40B4-BE49-F238E27FC236}">
                <a16:creationId xmlns:a16="http://schemas.microsoft.com/office/drawing/2014/main" id="{F58AD7C4-FFE3-E341-B897-DE74AD42685B}"/>
              </a:ext>
            </a:extLst>
          </p:cNvPr>
          <p:cNvCxnSpPr>
            <a:stCxn id="4" idx="3"/>
            <a:endCxn id="7" idx="7"/>
          </p:cNvCxnSpPr>
          <p:nvPr/>
        </p:nvCxnSpPr>
        <p:spPr>
          <a:xfrm rot="5400000">
            <a:off x="7175045" y="3009661"/>
            <a:ext cx="563978" cy="391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 descr="&quot;&quot;">
            <a:extLst>
              <a:ext uri="{FF2B5EF4-FFF2-40B4-BE49-F238E27FC236}">
                <a16:creationId xmlns:a16="http://schemas.microsoft.com/office/drawing/2014/main" id="{E9F3F9BB-3802-6A4C-9103-02DC6F10CBF8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7850669" y="2836703"/>
            <a:ext cx="497008" cy="159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&quot;&quot;">
            <a:extLst>
              <a:ext uri="{FF2B5EF4-FFF2-40B4-BE49-F238E27FC236}">
                <a16:creationId xmlns:a16="http://schemas.microsoft.com/office/drawing/2014/main" id="{36721C74-E290-6449-AFA2-7035CDDD22C0}"/>
              </a:ext>
            </a:extLst>
          </p:cNvPr>
          <p:cNvCxnSpPr>
            <a:stCxn id="8" idx="2"/>
            <a:endCxn id="4" idx="5"/>
          </p:cNvCxnSpPr>
          <p:nvPr/>
        </p:nvCxnSpPr>
        <p:spPr>
          <a:xfrm rot="10800000">
            <a:off x="7816760" y="2923666"/>
            <a:ext cx="497008" cy="159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&quot;&quot;">
            <a:extLst>
              <a:ext uri="{FF2B5EF4-FFF2-40B4-BE49-F238E27FC236}">
                <a16:creationId xmlns:a16="http://schemas.microsoft.com/office/drawing/2014/main" id="{2396E6F7-B633-C74C-A64F-79B528A8C90C}"/>
              </a:ext>
            </a:extLst>
          </p:cNvPr>
          <p:cNvCxnSpPr>
            <a:stCxn id="12" idx="0"/>
            <a:endCxn id="11" idx="5"/>
          </p:cNvCxnSpPr>
          <p:nvPr/>
        </p:nvCxnSpPr>
        <p:spPr>
          <a:xfrm rot="16200000" flipV="1">
            <a:off x="10083490" y="2280838"/>
            <a:ext cx="478763" cy="2886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 descr="&quot;&quot;">
            <a:extLst>
              <a:ext uri="{FF2B5EF4-FFF2-40B4-BE49-F238E27FC236}">
                <a16:creationId xmlns:a16="http://schemas.microsoft.com/office/drawing/2014/main" id="{B6536071-8790-EE40-A7D7-7C01E73BD0B3}"/>
              </a:ext>
            </a:extLst>
          </p:cNvPr>
          <p:cNvCxnSpPr>
            <a:stCxn id="11" idx="4"/>
            <a:endCxn id="12" idx="1"/>
          </p:cNvCxnSpPr>
          <p:nvPr/>
        </p:nvCxnSpPr>
        <p:spPr>
          <a:xfrm rot="16200000" flipH="1">
            <a:off x="10001624" y="2316858"/>
            <a:ext cx="478763" cy="2886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 descr="&quot;&quot;">
            <a:extLst>
              <a:ext uri="{FF2B5EF4-FFF2-40B4-BE49-F238E27FC236}">
                <a16:creationId xmlns:a16="http://schemas.microsoft.com/office/drawing/2014/main" id="{CFE5FCB6-8328-E14E-97BA-DBD36EE0BD27}"/>
              </a:ext>
            </a:extLst>
          </p:cNvPr>
          <p:cNvCxnSpPr>
            <a:stCxn id="12" idx="2"/>
            <a:endCxn id="14" idx="6"/>
          </p:cNvCxnSpPr>
          <p:nvPr/>
        </p:nvCxnSpPr>
        <p:spPr>
          <a:xfrm rot="10800000" flipV="1">
            <a:off x="9934614" y="2787510"/>
            <a:ext cx="416789" cy="98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 descr="&quot;&quot;">
            <a:extLst>
              <a:ext uri="{FF2B5EF4-FFF2-40B4-BE49-F238E27FC236}">
                <a16:creationId xmlns:a16="http://schemas.microsoft.com/office/drawing/2014/main" id="{98F2203E-ABA0-AA45-9072-4A08C520FDF4}"/>
              </a:ext>
            </a:extLst>
          </p:cNvPr>
          <p:cNvCxnSpPr>
            <a:stCxn id="12" idx="4"/>
            <a:endCxn id="15" idx="7"/>
          </p:cNvCxnSpPr>
          <p:nvPr/>
        </p:nvCxnSpPr>
        <p:spPr>
          <a:xfrm rot="5400000">
            <a:off x="10031412" y="3150265"/>
            <a:ext cx="675538" cy="195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 descr="&quot;&quot;">
            <a:extLst>
              <a:ext uri="{FF2B5EF4-FFF2-40B4-BE49-F238E27FC236}">
                <a16:creationId xmlns:a16="http://schemas.microsoft.com/office/drawing/2014/main" id="{76998AF7-CB05-3642-86CA-033D8FC6F593}"/>
              </a:ext>
            </a:extLst>
          </p:cNvPr>
          <p:cNvCxnSpPr>
            <a:stCxn id="5" idx="0"/>
            <a:endCxn id="4" idx="4"/>
          </p:cNvCxnSpPr>
          <p:nvPr/>
        </p:nvCxnSpPr>
        <p:spPr>
          <a:xfrm rot="5400000" flipH="1" flipV="1">
            <a:off x="7148896" y="3406755"/>
            <a:ext cx="1033065" cy="13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 descr="&quot;&quot;">
            <a:extLst>
              <a:ext uri="{FF2B5EF4-FFF2-40B4-BE49-F238E27FC236}">
                <a16:creationId xmlns:a16="http://schemas.microsoft.com/office/drawing/2014/main" id="{CC57F359-DDE0-D740-8552-CB35AF883FC3}"/>
              </a:ext>
            </a:extLst>
          </p:cNvPr>
          <p:cNvCxnSpPr>
            <a:cxnSpLocks/>
          </p:cNvCxnSpPr>
          <p:nvPr/>
        </p:nvCxnSpPr>
        <p:spPr>
          <a:xfrm flipH="1">
            <a:off x="10616863" y="2504647"/>
            <a:ext cx="381892" cy="206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&quot;&quot;">
            <a:extLst>
              <a:ext uri="{FF2B5EF4-FFF2-40B4-BE49-F238E27FC236}">
                <a16:creationId xmlns:a16="http://schemas.microsoft.com/office/drawing/2014/main" id="{3416A7D9-4020-C449-AC81-374C66BC1912}"/>
              </a:ext>
            </a:extLst>
          </p:cNvPr>
          <p:cNvCxnSpPr>
            <a:cxnSpLocks/>
            <a:stCxn id="4" idx="7"/>
            <a:endCxn id="13" idx="1"/>
          </p:cNvCxnSpPr>
          <p:nvPr/>
        </p:nvCxnSpPr>
        <p:spPr>
          <a:xfrm flipV="1">
            <a:off x="7816758" y="2356192"/>
            <a:ext cx="3263203" cy="39354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9D3A18-F74B-2940-AFE1-F0CE23366113}"/>
              </a:ext>
            </a:extLst>
          </p:cNvPr>
          <p:cNvSpPr txBox="1"/>
          <p:nvPr/>
        </p:nvSpPr>
        <p:spPr>
          <a:xfrm>
            <a:off x="6483219" y="5044755"/>
            <a:ext cx="5930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Initial: Mapping list={(B,Y), (C, Z),(D, W)}</a:t>
            </a:r>
          </a:p>
          <a:p>
            <a:r>
              <a:rPr lang="en-US" dirty="0"/>
              <a:t>Iteratively compare all pairs: Score(A, X) = 2, Score(A, U) = 0</a:t>
            </a:r>
          </a:p>
          <a:p>
            <a:r>
              <a:rPr lang="en-US" dirty="0"/>
              <a:t>Update mapping list = ={(B,Y), (C, Z),(D, W), </a:t>
            </a:r>
            <a:r>
              <a:rPr lang="en-US" dirty="0">
                <a:solidFill>
                  <a:srgbClr val="FF0000"/>
                </a:solidFill>
              </a:rPr>
              <a:t>(A,X)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Score: number of matching mapped neighbors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58DB22C-0283-3D44-B61C-B733AA1F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7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1A074-BD8A-B345-9C99-7CD04518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Real-world OSN test</a:t>
            </a:r>
            <a:endParaRPr lang="en-US" dirty="0"/>
          </a:p>
        </p:txBody>
      </p:sp>
      <p:graphicFrame>
        <p:nvGraphicFramePr>
          <p:cNvPr id="7" name="Table 6" descr="&quot;&quot;">
            <a:extLst>
              <a:ext uri="{FF2B5EF4-FFF2-40B4-BE49-F238E27FC236}">
                <a16:creationId xmlns:a16="http://schemas.microsoft.com/office/drawing/2014/main" id="{DB85C9BA-CAF4-164F-A0B4-3AA401759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01689"/>
              </p:ext>
            </p:extLst>
          </p:nvPr>
        </p:nvGraphicFramePr>
        <p:xfrm>
          <a:off x="354768" y="1526130"/>
          <a:ext cx="11042752" cy="1889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79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9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Network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Relation.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Nodes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Edges</a:t>
                      </a:r>
                      <a:r>
                        <a:rPr lang="en-US" sz="2400" baseline="0" dirty="0"/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Av. Deg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Crawled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Target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Twitter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Follow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224K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8.5M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27.7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2007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Auxiliary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Flickr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Contact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53M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32.2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2007/8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285" name="Content Placeholder 2">
            <a:extLst>
              <a:ext uri="{FF2B5EF4-FFF2-40B4-BE49-F238E27FC236}">
                <a16:creationId xmlns:a16="http://schemas.microsoft.com/office/drawing/2014/main" id="{B874B51D-CEAF-FA4C-8B78-A313941DE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5021"/>
            <a:ext cx="10515600" cy="1617925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 both API exposes: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Mandatory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Optional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286" name="Picture 1" descr="&quot;&quot;">
            <a:extLst>
              <a:ext uri="{FF2B5EF4-FFF2-40B4-BE49-F238E27FC236}">
                <a16:creationId xmlns:a16="http://schemas.microsoft.com/office/drawing/2014/main" id="{31CF4EFD-E247-534B-BD3E-CF66287E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101015"/>
            <a:ext cx="1752600" cy="64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7" name="Picture 2" descr="&quot;&quot;">
            <a:extLst>
              <a:ext uri="{FF2B5EF4-FFF2-40B4-BE49-F238E27FC236}">
                <a16:creationId xmlns:a16="http://schemas.microsoft.com/office/drawing/2014/main" id="{38D36D7D-4D04-AA41-8A57-EE323BF4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7ACD8-0D02-4F4D-A7EF-F254CDDC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5FA4-9A2F-F44B-B026-1306CC9BA46F}"/>
              </a:ext>
            </a:extLst>
          </p:cNvPr>
          <p:cNvSpPr/>
          <p:nvPr/>
        </p:nvSpPr>
        <p:spPr>
          <a:xfrm>
            <a:off x="317597" y="6413698"/>
            <a:ext cx="7027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De-anonymizing Social Networks. Arvind Narayanan and Vitaly </a:t>
            </a:r>
            <a:r>
              <a:rPr lang="en-US" sz="1400" dirty="0" err="1">
                <a:latin typeface="Times New Roman" panose="02020603050405020304" pitchFamily="18" charset="0"/>
              </a:rPr>
              <a:t>Shmatikov</a:t>
            </a:r>
            <a:r>
              <a:rPr lang="en-US" sz="1400" dirty="0">
                <a:latin typeface="Times New Roman" panose="02020603050405020304" pitchFamily="18" charset="0"/>
              </a:rPr>
              <a:t>, IEEE SP 2009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987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3E5A1-053D-9346-BC49-1EC5E1EF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18B47-08C6-A644-B123-77BEC753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30.8% of the mappings were re-identified correctly. </a:t>
            </a:r>
          </a:p>
          <a:p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57% were not identified 	</a:t>
            </a:r>
          </a:p>
          <a:p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12.1% were identified incorrectly</a:t>
            </a:r>
          </a:p>
          <a:p>
            <a:pPr lvl="1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41% of them were mapped to distance 1 nodes from the true mapping</a:t>
            </a:r>
          </a:p>
          <a:p>
            <a:pPr lvl="1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55% of them were mapped to nodes with the same geographic location</a:t>
            </a:r>
          </a:p>
          <a:p>
            <a:pPr lvl="1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27% are completely erroneous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C862D-E552-5E44-9326-2876E93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86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C10A0-12BE-4842-AF1C-439B9BB3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Lessons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DC967-34E6-2244-8E74-A424ABAD3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a typeface="Arial" charset="0"/>
              </a:rPr>
              <a:t>Anonymized dataset can leak sensitive information: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>
              <a:ea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ea typeface="Arial" charset="0"/>
              </a:rPr>
              <a:t>even if key identifiers are removed inference might still be possible</a:t>
            </a:r>
          </a:p>
          <a:p>
            <a:pPr marL="1371600" lvl="2" indent="-457200">
              <a:buFont typeface="Wingdings" charset="2"/>
              <a:buChar char="Ø"/>
            </a:pPr>
            <a:r>
              <a:rPr lang="en-US" altLang="zh-CN" sz="3200" dirty="0">
                <a:solidFill>
                  <a:srgbClr val="0070C0"/>
                </a:solidFill>
              </a:rPr>
              <a:t>h</a:t>
            </a:r>
            <a:r>
              <a:rPr lang="zh-CN" altLang="zh-CN" sz="3200" dirty="0">
                <a:solidFill>
                  <a:srgbClr val="0070C0"/>
                </a:solidFill>
              </a:rPr>
              <a:t>igh dimensional data </a:t>
            </a:r>
            <a:r>
              <a:rPr lang="zh-CN" altLang="zh-CN" sz="3200" dirty="0"/>
              <a:t>is likely </a:t>
            </a:r>
            <a:r>
              <a:rPr lang="zh-CN" altLang="zh-CN" sz="3200" dirty="0">
                <a:solidFill>
                  <a:srgbClr val="0070C0"/>
                </a:solidFill>
              </a:rPr>
              <a:t>unique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1371600" lvl="2" indent="-457200">
              <a:buFont typeface="Wingdings" charset="2"/>
              <a:buChar char="Ø"/>
            </a:pPr>
            <a:r>
              <a:rPr lang="en-US" altLang="zh-CN" sz="3200" dirty="0">
                <a:solidFill>
                  <a:srgbClr val="0070C0"/>
                </a:solidFill>
              </a:rPr>
              <a:t>meta data may leak sensitive information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 lvl="1"/>
            <a:endParaRPr lang="en-US" sz="3200" dirty="0">
              <a:ea typeface="Arial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3200" dirty="0"/>
              <a:t>a</a:t>
            </a:r>
            <a:r>
              <a:rPr lang="zh-CN" altLang="zh-CN" sz="3200" dirty="0"/>
              <a:t>ttacker</a:t>
            </a:r>
            <a:r>
              <a:rPr lang="en-US" altLang="zh-CN" sz="3200" dirty="0"/>
              <a:t>’s</a:t>
            </a:r>
            <a:r>
              <a:rPr lang="zh-CN" altLang="zh-CN" sz="3200" dirty="0"/>
              <a:t> </a:t>
            </a:r>
            <a:r>
              <a:rPr lang="zh-CN" altLang="zh-CN" sz="3200" dirty="0">
                <a:solidFill>
                  <a:srgbClr val="0070C0"/>
                </a:solidFill>
              </a:rPr>
              <a:t>background knowledge</a:t>
            </a:r>
            <a:r>
              <a:rPr lang="zh-CN" altLang="zh-CN" sz="3200" dirty="0"/>
              <a:t> is important in formally defining privacy notions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31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BAAEE-9243-5044-B016-E1772F8C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4" y="298219"/>
            <a:ext cx="10515600" cy="705392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Logistics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EFFF2-3FAB-8940-BE0D-F36848FF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24" y="1100796"/>
            <a:ext cx="10515600" cy="2712922"/>
          </a:xfrm>
        </p:spPr>
        <p:txBody>
          <a:bodyPr>
            <a:norm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Course projects: groups of two to three students. The scope of the project will scale with the size of the group. You are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encouraged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 form your own groups</a:t>
            </a:r>
          </a:p>
          <a:p>
            <a:pPr marL="0" indent="0">
              <a:buNone/>
            </a:pPr>
            <a:endParaRPr lang="en-US" sz="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are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encouraged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 suggest your own topic. Submit ideas through Moodle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submit 2-3 ideas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Table 6" descr="Project grading structure">
            <a:extLst>
              <a:ext uri="{FF2B5EF4-FFF2-40B4-BE49-F238E27FC236}">
                <a16:creationId xmlns:a16="http://schemas.microsoft.com/office/drawing/2014/main" id="{1161210D-6B3F-374D-AB43-428ED4D23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92686"/>
              </p:ext>
            </p:extLst>
          </p:nvPr>
        </p:nvGraphicFramePr>
        <p:xfrm>
          <a:off x="1070612" y="3613150"/>
          <a:ext cx="8720159" cy="27432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932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Deadline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mr-IN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Project selection due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  <a:endParaRPr lang="mr-IN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Project assigned to team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r>
                        <a:rPr lang="mr-IN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28</a:t>
                      </a:r>
                      <a:endParaRPr lang="mr-IN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Project proposal, 1-3 pages (10 points)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10/06</a:t>
                      </a:r>
                      <a:endParaRPr lang="mr-IN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Project progress report,  4-8 pages (30 points)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11/16</a:t>
                      </a:r>
                      <a:endParaRPr lang="mr-IN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Final report, 8-10 pages (60 points)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D190FBB-CB56-A743-88B3-B0F2B97257D2}"/>
              </a:ext>
            </a:extLst>
          </p:cNvPr>
          <p:cNvSpPr/>
          <p:nvPr/>
        </p:nvSpPr>
        <p:spPr>
          <a:xfrm>
            <a:off x="1070612" y="6457890"/>
            <a:ext cx="7291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https://anupamdas.org/teaching/csc-533-fa2020/projects.html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6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512DB9-6D06-CE40-BBBF-E4338E1D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Social Networks</a:t>
            </a:r>
            <a:endParaRPr lang="en-US" dirty="0"/>
          </a:p>
        </p:txBody>
      </p:sp>
      <p:pic>
        <p:nvPicPr>
          <p:cNvPr id="3" name="Picture 2" descr="Image showing logos of facebook, linkedin, flickr, twitter, pintere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24" y="1362830"/>
            <a:ext cx="7906407" cy="49935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4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7404D-D9F5-2E49-BC06-91109141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264764"/>
            <a:ext cx="10515600" cy="950719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Logistics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A451204-1C6B-2342-82BF-E365E3AF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82" y="1222377"/>
            <a:ext cx="10883900" cy="54990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Signup for: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Piazza (class discussion):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https://piazza.com/ncsu/fall2020/csc533</a:t>
            </a:r>
            <a:endParaRPr lang="en-US" dirty="0"/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Moodle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 (lectures, videos, assignments, announcements):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https://moodle-courses2021.wolfware.ncsu.edu/course/view.php?id=2630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Office hours: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Campus students, Th 2-3pm.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  <a:hlinkClick r:id="rId4"/>
              </a:rPr>
              <a:t>https://ncsu.zoom.us/j/95186207307?pwd=YUdmMHJ0TkErcElzVytxampoaUlsdz09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 students, Tu 8-9pm (NY time), 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  <a:hlinkClick r:id="rId5"/>
              </a:rPr>
              <a:t>https://ncsu.zoom.us/j/91919947226?pwd=UmNNZjNVU093ajNFZEJYcnhrVXBDdz09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sz="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/>
              <a:t>TA: </a:t>
            </a:r>
            <a:r>
              <a:rPr lang="en-US" dirty="0" err="1"/>
              <a:t>Shaohu</a:t>
            </a:r>
            <a:r>
              <a:rPr lang="en-US" dirty="0"/>
              <a:t> Zhang (</a:t>
            </a:r>
            <a:r>
              <a:rPr lang="en-US" dirty="0">
                <a:hlinkClick r:id="rId6"/>
              </a:rPr>
              <a:t>szhang42@ncsu.edu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M/W: 2-3pm</a:t>
            </a:r>
          </a:p>
          <a:p>
            <a:pPr lvl="1"/>
            <a:r>
              <a:rPr lang="en-US" dirty="0">
                <a:hlinkClick r:id="rId7"/>
              </a:rPr>
              <a:t>https://ncsu.zoom.us/j/98902722937?pwd=NTdGVHphTzJ2VTZPMERLaGtScVNSUT09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0D9E0-4510-C446-A7AA-467B04B8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Health care and genetics</a:t>
            </a:r>
            <a:endParaRPr lang="en-US" dirty="0"/>
          </a:p>
        </p:txBody>
      </p:sp>
      <p:pic>
        <p:nvPicPr>
          <p:cNvPr id="6" name="Picture 5" descr="Image showing logos of 23andme, decode genetics, patients like 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1" y="1489987"/>
            <a:ext cx="8913439" cy="4649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2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851F2-F230-E848-AB5D-FF9BB5B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Web tracking</a:t>
            </a:r>
            <a:endParaRPr lang="en-US" dirty="0"/>
          </a:p>
        </p:txBody>
      </p:sp>
      <p:pic>
        <p:nvPicPr>
          <p:cNvPr id="5" name="Picture 4" descr="Image showing logos of bluekai, atlas, quantcast, pubmatic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332419"/>
            <a:ext cx="7658100" cy="48406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1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6250C8-E13D-144A-88A4-EFD98088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Online-Offline aggregation</a:t>
            </a:r>
            <a:endParaRPr lang="en-US" dirty="0"/>
          </a:p>
        </p:txBody>
      </p:sp>
      <p:pic>
        <p:nvPicPr>
          <p:cNvPr id="5" name="Picture 4" descr="image showing logos of datalogix, acxiom, choicepoin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3" y="1579576"/>
            <a:ext cx="9091470" cy="48878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D75B5F-F9FE-F245-AF55-2CBF5399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do you share sensitive data?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FEAA79-6E51-B44E-A6B3-B7B5D5241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98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What about Anonymity?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Anonymity enables: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Data sharing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 research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testing new analytics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Conform to existing regulation or guideline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various policy require hiding/deleting sensitive information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pic>
        <p:nvPicPr>
          <p:cNvPr id="7" name="Picture 6" descr="NIST guideline for protecting PII through anonymity">
            <a:extLst>
              <a:ext uri="{FF2B5EF4-FFF2-40B4-BE49-F238E27FC236}">
                <a16:creationId xmlns:a16="http://schemas.microsoft.com/office/drawing/2014/main" id="{C6CEAEF5-A404-E44B-A2BF-A67DE0197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457603"/>
            <a:ext cx="2947916" cy="31683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3601" y="5799370"/>
            <a:ext cx="5489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0EFF"/>
                </a:solidFill>
                <a:latin typeface="Arial" charset="0"/>
                <a:ea typeface="Arial" charset="0"/>
                <a:cs typeface="Arial" charset="0"/>
              </a:rPr>
              <a:t>Is Privacy = Anonymity?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2.7|4.2|2.8|1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3|2.3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39.4|14.6|2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5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15316</TotalTime>
  <Words>3044</Words>
  <Application>Microsoft Macintosh PowerPoint</Application>
  <PresentationFormat>Widescreen</PresentationFormat>
  <Paragraphs>552</Paragraphs>
  <Slides>50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DengXian</vt:lpstr>
      <vt:lpstr>DengXian Light</vt:lpstr>
      <vt:lpstr>Arial</vt:lpstr>
      <vt:lpstr>Calibri</vt:lpstr>
      <vt:lpstr>Cambria Math</vt:lpstr>
      <vt:lpstr>Helvetica Neue</vt:lpstr>
      <vt:lpstr>Mangal</vt:lpstr>
      <vt:lpstr>Times New Roman</vt:lpstr>
      <vt:lpstr>Wingdings</vt:lpstr>
      <vt:lpstr>Office Theme</vt:lpstr>
      <vt:lpstr>Equation</vt:lpstr>
      <vt:lpstr>CSC 533: Privacy in Digital Age (Fall 2020)  Lecture 2: De-anonymization attacks </vt:lpstr>
      <vt:lpstr>Topic: Data Privacy</vt:lpstr>
      <vt:lpstr>You are being watched!</vt:lpstr>
      <vt:lpstr>Taste and purchases</vt:lpstr>
      <vt:lpstr>Social Networks</vt:lpstr>
      <vt:lpstr>Health care and genetics</vt:lpstr>
      <vt:lpstr>Web tracking</vt:lpstr>
      <vt:lpstr>Online-Offline aggregation</vt:lpstr>
      <vt:lpstr>How do you share sensitive data?</vt:lpstr>
      <vt:lpstr>Privacy-preserving data release process</vt:lpstr>
      <vt:lpstr>We still see privacy disasters!</vt:lpstr>
      <vt:lpstr>Case studies of undesired inferences</vt:lpstr>
      <vt:lpstr>Case 1: AOL search queries</vt:lpstr>
      <vt:lpstr>Search queries tell a lot</vt:lpstr>
      <vt:lpstr>AOL userID 4417749 </vt:lpstr>
      <vt:lpstr>Case 2: The Massachusetts privacy breach</vt:lpstr>
      <vt:lpstr>Linkage attack </vt:lpstr>
      <vt:lpstr>Attribute classification</vt:lpstr>
      <vt:lpstr>Identifiers vs. Sensitive Attributes</vt:lpstr>
      <vt:lpstr>Exercise: Sensitive combinations </vt:lpstr>
      <vt:lpstr>How unique is the US demographic?</vt:lpstr>
      <vt:lpstr>More recent study</vt:lpstr>
      <vt:lpstr>Case 3: Netflix Prize data</vt:lpstr>
      <vt:lpstr>Netflix dataset characteristics</vt:lpstr>
      <vt:lpstr>Verifying sparsity of the dataset</vt:lpstr>
      <vt:lpstr>Sparse dataset: No quasi-identifiers</vt:lpstr>
      <vt:lpstr>De-anonymizing sparse data </vt:lpstr>
      <vt:lpstr>De-anonymization Objectives</vt:lpstr>
      <vt:lpstr>De-anonymization Challenges</vt:lpstr>
      <vt:lpstr>Aux as Noisy Projection</vt:lpstr>
      <vt:lpstr>General strategy</vt:lpstr>
      <vt:lpstr>Similarity metric</vt:lpstr>
      <vt:lpstr>Pairwise matching</vt:lpstr>
      <vt:lpstr>What if multiple candidates match? </vt:lpstr>
      <vt:lpstr>Self-testing</vt:lpstr>
      <vt:lpstr>Eccentricity in the Netflix Dataset</vt:lpstr>
      <vt:lpstr>De-anonymization: Experimental Results</vt:lpstr>
      <vt:lpstr>Robustness</vt:lpstr>
      <vt:lpstr>Self-testing: Experimental Results</vt:lpstr>
      <vt:lpstr>Case 4: Social network deanonymization</vt:lpstr>
      <vt:lpstr>What is social graph?</vt:lpstr>
      <vt:lpstr>Releasing social graph</vt:lpstr>
      <vt:lpstr>Other social graphs are out there</vt:lpstr>
      <vt:lpstr>Seed Identification</vt:lpstr>
      <vt:lpstr>Propagation</vt:lpstr>
      <vt:lpstr>Real-world OSN test</vt:lpstr>
      <vt:lpstr>Experiment Results</vt:lpstr>
      <vt:lpstr>Lessons</vt:lpstr>
      <vt:lpstr>Logistics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253</cp:revision>
  <cp:lastPrinted>2019-08-27T17:11:47Z</cp:lastPrinted>
  <dcterms:created xsi:type="dcterms:W3CDTF">2019-01-03T13:29:27Z</dcterms:created>
  <dcterms:modified xsi:type="dcterms:W3CDTF">2020-08-13T13:36:02Z</dcterms:modified>
</cp:coreProperties>
</file>